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71" r:id="rId4"/>
    <p:sldId id="272" r:id="rId5"/>
    <p:sldId id="258" r:id="rId6"/>
    <p:sldId id="274" r:id="rId7"/>
    <p:sldId id="269" r:id="rId8"/>
    <p:sldId id="273" r:id="rId9"/>
    <p:sldId id="262" r:id="rId10"/>
    <p:sldId id="266" r:id="rId11"/>
    <p:sldId id="264" r:id="rId12"/>
    <p:sldId id="276"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77527" autoAdjust="0"/>
  </p:normalViewPr>
  <p:slideViewPr>
    <p:cSldViewPr snapToGrid="0">
      <p:cViewPr varScale="1">
        <p:scale>
          <a:sx n="137" d="100"/>
          <a:sy n="137" d="100"/>
        </p:scale>
        <p:origin x="240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23DA1D-1683-4204-BEFF-37A9C9906853}" type="datetimeFigureOut">
              <a:rPr lang="en-US" smtClean="0"/>
              <a:t>7/24/2023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3983-C845-4F69-B38A-8BD7277432BC}" type="slidenum">
              <a:rPr lang="en-US" smtClean="0"/>
              <a:t>‹#›</a:t>
            </a:fld>
            <a:endParaRPr lang="en-US"/>
          </a:p>
        </p:txBody>
      </p:sp>
    </p:spTree>
    <p:extLst>
      <p:ext uri="{BB962C8B-B14F-4D97-AF65-F5344CB8AC3E}">
        <p14:creationId xmlns:p14="http://schemas.microsoft.com/office/powerpoint/2010/main" val="2126072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game world looks like this, with five different space stations orbiting the earth.</a:t>
            </a:r>
          </a:p>
        </p:txBody>
      </p:sp>
      <p:sp>
        <p:nvSpPr>
          <p:cNvPr id="4" name="Slide Number Placeholder 3"/>
          <p:cNvSpPr>
            <a:spLocks noGrp="1"/>
          </p:cNvSpPr>
          <p:nvPr>
            <p:ph type="sldNum" sz="quarter" idx="10"/>
          </p:nvPr>
        </p:nvSpPr>
        <p:spPr/>
        <p:txBody>
          <a:bodyPr/>
          <a:lstStyle/>
          <a:p>
            <a:fld id="{89273983-C845-4F69-B38A-8BD7277432BC}" type="slidenum">
              <a:rPr lang="en-US" smtClean="0"/>
              <a:t>3</a:t>
            </a:fld>
            <a:endParaRPr lang="en-US"/>
          </a:p>
        </p:txBody>
      </p:sp>
    </p:spTree>
    <p:extLst>
      <p:ext uri="{BB962C8B-B14F-4D97-AF65-F5344CB8AC3E}">
        <p14:creationId xmlns:p14="http://schemas.microsoft.com/office/powerpoint/2010/main" val="1249768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Players</a:t>
            </a:r>
            <a:r>
              <a:rPr lang="en-US" baseline="0" dirty="0"/>
              <a:t> view the world from a cockpit. The upper left-hand corner shows their game progress. The upper right-hand corner shows the current ranking of the five teams. The bottom left-hand corner shows the player’s distance from other spaceships. The bottom </a:t>
            </a:r>
            <a:r>
              <a:rPr lang="en-US" baseline="0" dirty="0" err="1"/>
              <a:t>righ</a:t>
            </a:r>
            <a:r>
              <a:rPr lang="en-US" baseline="0" dirty="0"/>
              <a:t>-hand corner shows the player’s health, emergency brake state, and the respawn timer upon dying.</a:t>
            </a:r>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4</a:t>
            </a:fld>
            <a:endParaRPr lang="en-US"/>
          </a:p>
        </p:txBody>
      </p:sp>
    </p:spTree>
    <p:extLst>
      <p:ext uri="{BB962C8B-B14F-4D97-AF65-F5344CB8AC3E}">
        <p14:creationId xmlns:p14="http://schemas.microsoft.com/office/powerpoint/2010/main" val="824751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Players</a:t>
            </a:r>
            <a:r>
              <a:rPr lang="en-US" baseline="0" dirty="0"/>
              <a:t> will have a conversation like the one above, where they will craft UDP packets and send them to the server, and the server will transmit UDP packets for the client to find. Frequently, the server will send the necessary packet directly to the client, but sometimes the server sends a packet to somebody else and the client has to eavesdrop.</a:t>
            </a:r>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5</a:t>
            </a:fld>
            <a:endParaRPr lang="en-US"/>
          </a:p>
        </p:txBody>
      </p:sp>
    </p:spTree>
    <p:extLst>
      <p:ext uri="{BB962C8B-B14F-4D97-AF65-F5344CB8AC3E}">
        <p14:creationId xmlns:p14="http://schemas.microsoft.com/office/powerpoint/2010/main" val="150233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6</a:t>
            </a:fld>
            <a:endParaRPr lang="en-US"/>
          </a:p>
        </p:txBody>
      </p:sp>
    </p:spTree>
    <p:extLst>
      <p:ext uri="{BB962C8B-B14F-4D97-AF65-F5344CB8AC3E}">
        <p14:creationId xmlns:p14="http://schemas.microsoft.com/office/powerpoint/2010/main" val="2055368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7</a:t>
            </a:fld>
            <a:endParaRPr lang="en-US"/>
          </a:p>
        </p:txBody>
      </p:sp>
    </p:spTree>
    <p:extLst>
      <p:ext uri="{BB962C8B-B14F-4D97-AF65-F5344CB8AC3E}">
        <p14:creationId xmlns:p14="http://schemas.microsoft.com/office/powerpoint/2010/main" val="3967729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can't fly into the planet, it kills you. When you die, you go back to your space station and are unable to move for 30 seconds (which is super annoying, trust me.) The self-destruct button kills you. The emergency brake disables the thrust, but you can still rotate. It's off when you start the game, and toggling the switch turns it on and off. Whichever way it points when you start the game means off. You've noticed the green messages that print to your screen; the windshield wipers get rid of these. They can't come back, so don't delete them. The laser shooter turns the laser on if turned clockwise and turns off if turned counter-clockwise. This lets you disable the joystick’s controls if you do enough damage to an opponent’s ship. Don't turn the joystick off because you have to have the switches and things set up a certain way in order for it to work properly.</a:t>
            </a:r>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9</a:t>
            </a:fld>
            <a:endParaRPr lang="en-US"/>
          </a:p>
        </p:txBody>
      </p:sp>
    </p:spTree>
    <p:extLst>
      <p:ext uri="{BB962C8B-B14F-4D97-AF65-F5344CB8AC3E}">
        <p14:creationId xmlns:p14="http://schemas.microsoft.com/office/powerpoint/2010/main" val="2266273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(is this info still relevant?) When the station sends passwords and clues, they’re usually encrypted. The program automatically writes them out to a file which is then read by EncryptionTools. Using it is very simple: Load Data brings in the most recent data received from the server. Decrypt uses whatever data it has loaded to decrypt as much as it can, like you see here. The notes section makes it easier to see all the clues at once. If your data somehow gets corrupted or you lose it, pressing the number '2' makes the server resend everything to you.</a:t>
            </a:r>
          </a:p>
        </p:txBody>
      </p:sp>
      <p:sp>
        <p:nvSpPr>
          <p:cNvPr id="4" name="Slide Number Placeholder 3"/>
          <p:cNvSpPr>
            <a:spLocks noGrp="1"/>
          </p:cNvSpPr>
          <p:nvPr>
            <p:ph type="sldNum" sz="quarter" idx="10"/>
          </p:nvPr>
        </p:nvSpPr>
        <p:spPr/>
        <p:txBody>
          <a:bodyPr/>
          <a:lstStyle/>
          <a:p>
            <a:fld id="{89273983-C845-4F69-B38A-8BD7277432BC}" type="slidenum">
              <a:rPr lang="en-US" smtClean="0"/>
              <a:t>10</a:t>
            </a:fld>
            <a:endParaRPr lang="en-US"/>
          </a:p>
        </p:txBody>
      </p:sp>
    </p:spTree>
    <p:extLst>
      <p:ext uri="{BB962C8B-B14F-4D97-AF65-F5344CB8AC3E}">
        <p14:creationId xmlns:p14="http://schemas.microsoft.com/office/powerpoint/2010/main" val="3928354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Helpful for debugging,</a:t>
            </a:r>
            <a:r>
              <a:rPr lang="en-US" baseline="0" dirty="0"/>
              <a:t> but mostly helpful to read the station cypher that comes after sending a hail message. A lot of packets get sent back and forth, so you’ll want to filter them.</a:t>
            </a:r>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11</a:t>
            </a:fld>
            <a:endParaRPr lang="en-US"/>
          </a:p>
        </p:txBody>
      </p:sp>
    </p:spTree>
    <p:extLst>
      <p:ext uri="{BB962C8B-B14F-4D97-AF65-F5344CB8AC3E}">
        <p14:creationId xmlns:p14="http://schemas.microsoft.com/office/powerpoint/2010/main" val="2053365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reference sheet you’ll have as you play the game. These two pages give you tips about flying the spaceship, walk you through the process of obtaining clues and making accusations, and enumerate some Wireshark filters that will be helpful to you.</a:t>
            </a:r>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12</a:t>
            </a:fld>
            <a:endParaRPr lang="en-US"/>
          </a:p>
        </p:txBody>
      </p:sp>
    </p:spTree>
    <p:extLst>
      <p:ext uri="{BB962C8B-B14F-4D97-AF65-F5344CB8AC3E}">
        <p14:creationId xmlns:p14="http://schemas.microsoft.com/office/powerpoint/2010/main" val="3177798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pages tell</a:t>
            </a:r>
            <a:r>
              <a:rPr lang="en-US" baseline="0" dirty="0"/>
              <a:t> you how to send hacks and give you a reference of the current IP addresses and port numbers of the players, as well as a reference of all the NetMsgs that are sent in the game and their data payloads.</a:t>
            </a:r>
            <a:endParaRPr lang="en-US" dirty="0"/>
          </a:p>
        </p:txBody>
      </p:sp>
      <p:sp>
        <p:nvSpPr>
          <p:cNvPr id="4" name="Slide Number Placeholder 3"/>
          <p:cNvSpPr>
            <a:spLocks noGrp="1"/>
          </p:cNvSpPr>
          <p:nvPr>
            <p:ph type="sldNum" sz="quarter" idx="10"/>
          </p:nvPr>
        </p:nvSpPr>
        <p:spPr/>
        <p:txBody>
          <a:bodyPr/>
          <a:lstStyle/>
          <a:p>
            <a:fld id="{89273983-C845-4F69-B38A-8BD7277432BC}" type="slidenum">
              <a:rPr lang="en-US" smtClean="0"/>
              <a:t>13</a:t>
            </a:fld>
            <a:endParaRPr lang="en-US"/>
          </a:p>
        </p:txBody>
      </p:sp>
    </p:spTree>
    <p:extLst>
      <p:ext uri="{BB962C8B-B14F-4D97-AF65-F5344CB8AC3E}">
        <p14:creationId xmlns:p14="http://schemas.microsoft.com/office/powerpoint/2010/main" val="2526208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1500" b="1">
                <a:solidFill>
                  <a:schemeClr val="accent6">
                    <a:lumMod val="50000"/>
                  </a:schemeClr>
                </a:solidFill>
              </a:defRPr>
            </a:lvl1pPr>
            <a:lvl2pPr>
              <a:defRPr sz="1500" b="1">
                <a:solidFill>
                  <a:schemeClr val="accent6">
                    <a:lumMod val="50000"/>
                  </a:schemeClr>
                </a:solidFill>
              </a:defRPr>
            </a:lvl2pPr>
            <a:lvl3pPr>
              <a:defRPr>
                <a:solidFill>
                  <a:schemeClr val="accent6">
                    <a:lumMod val="50000"/>
                  </a:schemeClr>
                </a:solidFill>
              </a:defRPr>
            </a:lvl3pPr>
            <a:lvl4pPr>
              <a:defRPr sz="1200">
                <a:solidFill>
                  <a:schemeClr val="accent6">
                    <a:lumMod val="50000"/>
                  </a:schemeClr>
                </a:solidFill>
              </a:defRPr>
            </a:lvl4pPr>
            <a:lvl5pPr>
              <a:defRPr sz="1200">
                <a:solidFill>
                  <a:schemeClr val="accent6">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a:solidFill>
                  <a:schemeClr val="accent6">
                    <a:lumMod val="50000"/>
                  </a:schemeClr>
                </a:solidFill>
              </a:defRPr>
            </a:lvl1pPr>
          </a:lstStyle>
          <a:p>
            <a:r>
              <a:rPr lang="en-US"/>
              <a:t>Click to edit Master title style</a:t>
            </a:r>
            <a:endParaRPr lang="en-US" dirty="0"/>
          </a:p>
        </p:txBody>
      </p:sp>
      <p:sp>
        <p:nvSpPr>
          <p:cNvPr id="4" name="TextBox 32"/>
          <p:cNvSpPr txBox="1">
            <a:spLocks noChangeArrowheads="1"/>
          </p:cNvSpPr>
          <p:nvPr/>
        </p:nvSpPr>
        <p:spPr bwMode="auto">
          <a:xfrm>
            <a:off x="8686800" y="6488114"/>
            <a:ext cx="457200" cy="300082"/>
          </a:xfrm>
          <a:prstGeom prst="rect">
            <a:avLst/>
          </a:prstGeom>
          <a:noFill/>
          <a:ln w="9525">
            <a:noFill/>
            <a:miter lim="800000"/>
            <a:headEnd/>
            <a:tailEnd/>
          </a:ln>
        </p:spPr>
        <p:txBody>
          <a:bodyPr>
            <a:spAutoFit/>
          </a:bodyPr>
          <a:lstStyle/>
          <a:p>
            <a:fld id="{EF6FC1FD-CC96-47F1-A2EF-C2D6F89CF951}" type="slidenum">
              <a:rPr lang="en-US" sz="1350" smtClean="0"/>
              <a:pPr/>
              <a:t>‹#›</a:t>
            </a:fld>
            <a:endParaRPr lang="en-US" sz="1350" dirty="0"/>
          </a:p>
        </p:txBody>
      </p:sp>
    </p:spTree>
    <p:extLst>
      <p:ext uri="{BB962C8B-B14F-4D97-AF65-F5344CB8AC3E}">
        <p14:creationId xmlns:p14="http://schemas.microsoft.com/office/powerpoint/2010/main" val="14765465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8677206" y="6488668"/>
            <a:ext cx="396262" cy="300082"/>
          </a:xfrm>
          <a:prstGeom prst="rect">
            <a:avLst/>
          </a:prstGeom>
        </p:spPr>
        <p:txBody>
          <a:bodyPr wrap="none">
            <a:spAutoFit/>
          </a:bodyPr>
          <a:lstStyle/>
          <a:p>
            <a:fld id="{EF6FC1FD-CC96-47F1-A2EF-C2D6F89CF951}" type="slidenum">
              <a:rPr lang="en-US" sz="1350" smtClean="0"/>
              <a:pPr/>
              <a:t>‹#›</a:t>
            </a:fld>
            <a:endParaRPr lang="en-US" sz="1350" dirty="0"/>
          </a:p>
        </p:txBody>
      </p:sp>
    </p:spTree>
    <p:extLst>
      <p:ext uri="{BB962C8B-B14F-4D97-AF65-F5344CB8AC3E}">
        <p14:creationId xmlns:p14="http://schemas.microsoft.com/office/powerpoint/2010/main" val="78530825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p:nvSpPr>
        <p:spPr>
          <a:xfrm>
            <a:off x="8677206" y="6488668"/>
            <a:ext cx="396262" cy="300082"/>
          </a:xfrm>
          <a:prstGeom prst="rect">
            <a:avLst/>
          </a:prstGeom>
        </p:spPr>
        <p:txBody>
          <a:bodyPr wrap="none">
            <a:spAutoFit/>
          </a:bodyPr>
          <a:lstStyle/>
          <a:p>
            <a:fld id="{EF6FC1FD-CC96-47F1-A2EF-C2D6F89CF951}" type="slidenum">
              <a:rPr lang="en-US" sz="1350" smtClean="0"/>
              <a:pPr/>
              <a:t>‹#›</a:t>
            </a:fld>
            <a:endParaRPr lang="en-US" sz="1350" dirty="0"/>
          </a:p>
        </p:txBody>
      </p:sp>
    </p:spTree>
    <p:extLst>
      <p:ext uri="{BB962C8B-B14F-4D97-AF65-F5344CB8AC3E}">
        <p14:creationId xmlns:p14="http://schemas.microsoft.com/office/powerpoint/2010/main" val="356830044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cstate="print"/>
          <a:srcRect/>
          <a:stretch>
            <a:fillRect/>
          </a:stretch>
        </p:blipFill>
        <p:spPr bwMode="auto">
          <a:xfrm>
            <a:off x="0" y="1219202"/>
            <a:ext cx="9144000" cy="5032375"/>
          </a:xfrm>
          <a:prstGeom prst="rect">
            <a:avLst/>
          </a:prstGeom>
          <a:noFill/>
          <a:ln w="9525">
            <a:noFill/>
            <a:miter lim="800000"/>
            <a:headEnd/>
            <a:tailEnd/>
          </a:ln>
        </p:spPr>
      </p:pic>
      <p:sp>
        <p:nvSpPr>
          <p:cNvPr id="2" name="Title 1"/>
          <p:cNvSpPr>
            <a:spLocks noGrp="1"/>
          </p:cNvSpPr>
          <p:nvPr>
            <p:ph type="ctrTitle"/>
          </p:nvPr>
        </p:nvSpPr>
        <p:spPr>
          <a:xfrm>
            <a:off x="3581400" y="2130427"/>
            <a:ext cx="4876800" cy="1470025"/>
          </a:xfrm>
        </p:spPr>
        <p:txBody>
          <a:bodyPr/>
          <a:lstStyle/>
          <a:p>
            <a:r>
              <a:rPr lang="en-US"/>
              <a:t>Click to edit Master title style</a:t>
            </a:r>
          </a:p>
        </p:txBody>
      </p:sp>
      <p:sp>
        <p:nvSpPr>
          <p:cNvPr id="3" name="Subtitle 2"/>
          <p:cNvSpPr>
            <a:spLocks noGrp="1"/>
          </p:cNvSpPr>
          <p:nvPr>
            <p:ph type="subTitle" idx="1"/>
          </p:nvPr>
        </p:nvSpPr>
        <p:spPr>
          <a:xfrm>
            <a:off x="3581400" y="3886200"/>
            <a:ext cx="4876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3"/>
          <p:cNvSpPr/>
          <p:nvPr/>
        </p:nvSpPr>
        <p:spPr>
          <a:xfrm>
            <a:off x="8677206" y="6488668"/>
            <a:ext cx="396262" cy="300082"/>
          </a:xfrm>
          <a:prstGeom prst="rect">
            <a:avLst/>
          </a:prstGeom>
        </p:spPr>
        <p:txBody>
          <a:bodyPr wrap="none">
            <a:spAutoFit/>
          </a:bodyPr>
          <a:lstStyle/>
          <a:p>
            <a:fld id="{EF6FC1FD-CC96-47F1-A2EF-C2D6F89CF951}" type="slidenum">
              <a:rPr lang="en-US" sz="1350" smtClean="0"/>
              <a:pPr/>
              <a:t>‹#›</a:t>
            </a:fld>
            <a:endParaRPr lang="en-US" sz="1350" dirty="0"/>
          </a:p>
        </p:txBody>
      </p:sp>
      <p:pic>
        <p:nvPicPr>
          <p:cNvPr id="6" name="Picture 7" descr="CCR.png"/>
          <p:cNvPicPr>
            <a:picLocks noChangeAspect="1"/>
          </p:cNvPicPr>
          <p:nvPr/>
        </p:nvPicPr>
        <p:blipFill>
          <a:blip r:embed="rId3" cstate="print"/>
          <a:srcRect/>
          <a:stretch>
            <a:fillRect/>
          </a:stretch>
        </p:blipFill>
        <p:spPr bwMode="auto">
          <a:xfrm>
            <a:off x="247651" y="1981200"/>
            <a:ext cx="3262313" cy="3213100"/>
          </a:xfrm>
          <a:prstGeom prst="rect">
            <a:avLst/>
          </a:prstGeom>
          <a:noFill/>
          <a:ln w="9525">
            <a:noFill/>
            <a:miter lim="800000"/>
            <a:headEnd/>
            <a:tailEnd/>
          </a:ln>
        </p:spPr>
      </p:pic>
      <p:sp>
        <p:nvSpPr>
          <p:cNvPr id="7" name="Text Box 19"/>
          <p:cNvSpPr txBox="1">
            <a:spLocks noChangeArrowheads="1"/>
          </p:cNvSpPr>
          <p:nvPr/>
        </p:nvSpPr>
        <p:spPr bwMode="auto">
          <a:xfrm>
            <a:off x="968376" y="212726"/>
            <a:ext cx="5087432" cy="450097"/>
          </a:xfrm>
          <a:prstGeom prst="rect">
            <a:avLst/>
          </a:prstGeom>
          <a:noFill/>
          <a:ln w="9525">
            <a:noFill/>
            <a:miter lim="800000"/>
            <a:headEnd/>
            <a:tailEnd/>
          </a:ln>
          <a:effectLst/>
        </p:spPr>
        <p:txBody>
          <a:bodyPr wrap="none" lIns="68555" tIns="34277" rIns="68555" bIns="34277">
            <a:spAutoFit/>
          </a:bodyPr>
          <a:lstStyle/>
          <a:p>
            <a:pPr defTabSz="685736" eaLnBrk="0" hangingPunct="0">
              <a:defRPr/>
            </a:pPr>
            <a:r>
              <a:rPr lang="en-US" sz="2475" b="1" dirty="0">
                <a:solidFill>
                  <a:srgbClr val="002060"/>
                </a:solidFill>
                <a:effectLst>
                  <a:outerShdw blurRad="38100" dist="38100" dir="2700000" algn="tl">
                    <a:srgbClr val="C0C0C0"/>
                  </a:outerShdw>
                </a:effectLst>
              </a:rPr>
              <a:t>Air Force Institute of Technology</a:t>
            </a:r>
          </a:p>
        </p:txBody>
      </p:sp>
    </p:spTree>
    <p:extLst>
      <p:ext uri="{BB962C8B-B14F-4D97-AF65-F5344CB8AC3E}">
        <p14:creationId xmlns:p14="http://schemas.microsoft.com/office/powerpoint/2010/main" val="315114563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5752596-0895-46CF-8236-3D413B93230D}" type="datetimeFigureOut">
              <a:rPr lang="en-US" smtClean="0"/>
              <a:t>7/24/2023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ACFF96-8E29-4668-A46D-BC1FB90B8347}" type="slidenum">
              <a:rPr lang="en-US" smtClean="0"/>
              <a:t>‹#›</a:t>
            </a:fld>
            <a:endParaRPr lang="en-US"/>
          </a:p>
        </p:txBody>
      </p:sp>
    </p:spTree>
    <p:extLst>
      <p:ext uri="{BB962C8B-B14F-4D97-AF65-F5344CB8AC3E}">
        <p14:creationId xmlns:p14="http://schemas.microsoft.com/office/powerpoint/2010/main" val="140218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7" cstate="print"/>
          <a:srcRect/>
          <a:stretch>
            <a:fillRect/>
          </a:stretch>
        </p:blipFill>
        <p:spPr bwMode="auto">
          <a:xfrm>
            <a:off x="0" y="0"/>
            <a:ext cx="9144000" cy="6858000"/>
          </a:xfrm>
          <a:prstGeom prst="rect">
            <a:avLst/>
          </a:prstGeom>
          <a:noFill/>
          <a:ln w="9525">
            <a:noFill/>
            <a:miter lim="800000"/>
            <a:headEnd/>
            <a:tailEnd/>
          </a:ln>
          <a:effectLst>
            <a:outerShdw blurRad="50800" dist="50800" dir="5400000" algn="ctr" rotWithShape="0">
              <a:srgbClr val="000000"/>
            </a:outerShdw>
          </a:effectLst>
        </p:spPr>
      </p:pic>
      <p:sp>
        <p:nvSpPr>
          <p:cNvPr id="19" name="Rectangle 18"/>
          <p:cNvSpPr/>
          <p:nvPr/>
        </p:nvSpPr>
        <p:spPr bwMode="auto">
          <a:xfrm>
            <a:off x="0" y="1143000"/>
            <a:ext cx="9144000" cy="5257800"/>
          </a:xfrm>
          <a:prstGeom prst="rect">
            <a:avLst/>
          </a:prstGeom>
          <a:gradFill flip="none" rotWithShape="1">
            <a:gsLst>
              <a:gs pos="0">
                <a:schemeClr val="bg1"/>
              </a:gs>
              <a:gs pos="90000">
                <a:schemeClr val="bg1">
                  <a:alpha val="85000"/>
                </a:schemeClr>
              </a:gs>
              <a:gs pos="100000">
                <a:schemeClr val="bg1">
                  <a:alpha val="0"/>
                </a:schemeClr>
              </a:gs>
            </a:gsLst>
            <a:path path="rect">
              <a:fillToRect l="50000" t="50000" r="50000" b="50000"/>
            </a:path>
            <a:tileRect/>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US" sz="1350" b="0" i="0" u="none" strike="noStrike" cap="none" normalizeH="0" baseline="0" dirty="0">
              <a:ln>
                <a:noFill/>
              </a:ln>
              <a:solidFill>
                <a:schemeClr val="tx1"/>
              </a:solidFill>
              <a:effectLst/>
              <a:latin typeface="Arial" charset="0"/>
            </a:endParaRPr>
          </a:p>
        </p:txBody>
      </p:sp>
      <p:sp>
        <p:nvSpPr>
          <p:cNvPr id="1027" name="Rectangle 2"/>
          <p:cNvSpPr>
            <a:spLocks noGrp="1" noChangeArrowheads="1"/>
          </p:cNvSpPr>
          <p:nvPr>
            <p:ph type="body" idx="1"/>
          </p:nvPr>
        </p:nvSpPr>
        <p:spPr bwMode="auto">
          <a:xfrm>
            <a:off x="381001" y="1447800"/>
            <a:ext cx="8224838" cy="4114800"/>
          </a:xfrm>
          <a:prstGeom prst="rect">
            <a:avLst/>
          </a:prstGeom>
          <a:noFill/>
          <a:ln w="9525">
            <a:noFill/>
            <a:miter lim="800000"/>
            <a:headEnd/>
            <a:tailEnd/>
          </a:ln>
        </p:spPr>
        <p:txBody>
          <a:bodyPr vert="horz" wrap="square" lIns="91021" tIns="45511" rIns="91021" bIns="455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972803" name="Rectangle 3"/>
          <p:cNvSpPr>
            <a:spLocks noChangeArrowheads="1"/>
          </p:cNvSpPr>
          <p:nvPr/>
        </p:nvSpPr>
        <p:spPr bwMode="auto">
          <a:xfrm flipV="1">
            <a:off x="1589" y="6489702"/>
            <a:ext cx="1811337" cy="60325"/>
          </a:xfrm>
          <a:prstGeom prst="rect">
            <a:avLst/>
          </a:prstGeom>
          <a:gradFill rotWithShape="0">
            <a:gsLst>
              <a:gs pos="0">
                <a:srgbClr val="000099"/>
              </a:gs>
              <a:gs pos="100000">
                <a:schemeClr val="accent2"/>
              </a:gs>
            </a:gsLst>
            <a:lin ang="0" scaled="1"/>
          </a:gradFill>
          <a:ln w="9525">
            <a:noFill/>
            <a:miter lim="800000"/>
            <a:headEnd/>
            <a:tailEnd/>
          </a:ln>
          <a:effectLst/>
        </p:spPr>
        <p:txBody>
          <a:bodyPr wrap="none" lIns="68282" tIns="34140" rIns="68282" bIns="34140" anchor="ctr"/>
          <a:lstStyle/>
          <a:p>
            <a:pPr fontAlgn="auto">
              <a:spcBef>
                <a:spcPts val="0"/>
              </a:spcBef>
              <a:spcAft>
                <a:spcPts val="0"/>
              </a:spcAft>
              <a:defRPr/>
            </a:pPr>
            <a:endParaRPr lang="en-US" sz="1350" dirty="0">
              <a:solidFill>
                <a:srgbClr val="000000"/>
              </a:solidFill>
              <a:latin typeface="+mn-lt"/>
            </a:endParaRPr>
          </a:p>
        </p:txBody>
      </p:sp>
      <p:sp>
        <p:nvSpPr>
          <p:cNvPr id="972804" name="Rectangle 4"/>
          <p:cNvSpPr>
            <a:spLocks noChangeArrowheads="1"/>
          </p:cNvSpPr>
          <p:nvPr/>
        </p:nvSpPr>
        <p:spPr bwMode="auto">
          <a:xfrm flipV="1">
            <a:off x="7107239" y="6500813"/>
            <a:ext cx="2022475" cy="61912"/>
          </a:xfrm>
          <a:prstGeom prst="rect">
            <a:avLst/>
          </a:prstGeom>
          <a:gradFill rotWithShape="0">
            <a:gsLst>
              <a:gs pos="0">
                <a:schemeClr val="accent2"/>
              </a:gs>
              <a:gs pos="100000">
                <a:srgbClr val="DDDDDD"/>
              </a:gs>
            </a:gsLst>
            <a:lin ang="0" scaled="1"/>
          </a:gradFill>
          <a:ln w="9525">
            <a:noFill/>
            <a:miter lim="800000"/>
            <a:headEnd/>
            <a:tailEnd/>
          </a:ln>
          <a:effectLst/>
        </p:spPr>
        <p:txBody>
          <a:bodyPr rot="10800000" wrap="none" lIns="62236" tIns="31120" rIns="62236" bIns="31120" anchor="ctr"/>
          <a:lstStyle/>
          <a:p>
            <a:pPr algn="ctr" defTabSz="620316" fontAlgn="auto">
              <a:spcBef>
                <a:spcPts val="0"/>
              </a:spcBef>
              <a:spcAft>
                <a:spcPts val="0"/>
              </a:spcAft>
              <a:defRPr/>
            </a:pPr>
            <a:endParaRPr lang="en-US" sz="1500" dirty="0">
              <a:solidFill>
                <a:srgbClr val="000000"/>
              </a:solidFill>
              <a:latin typeface="+mn-lt"/>
            </a:endParaRPr>
          </a:p>
        </p:txBody>
      </p:sp>
      <p:sp>
        <p:nvSpPr>
          <p:cNvPr id="972808" name="Rectangle 8"/>
          <p:cNvSpPr>
            <a:spLocks noChangeArrowheads="1"/>
          </p:cNvSpPr>
          <p:nvPr/>
        </p:nvSpPr>
        <p:spPr bwMode="auto">
          <a:xfrm flipV="1">
            <a:off x="6324600" y="989015"/>
            <a:ext cx="2743200" cy="77787"/>
          </a:xfrm>
          <a:prstGeom prst="rect">
            <a:avLst/>
          </a:prstGeom>
          <a:gradFill rotWithShape="0">
            <a:gsLst>
              <a:gs pos="0">
                <a:schemeClr val="accent2"/>
              </a:gs>
              <a:gs pos="100000">
                <a:srgbClr val="DDDDDD"/>
              </a:gs>
            </a:gsLst>
            <a:lin ang="0" scaled="1"/>
          </a:gradFill>
          <a:ln w="9525">
            <a:noFill/>
            <a:miter lim="800000"/>
            <a:headEnd/>
            <a:tailEnd/>
          </a:ln>
          <a:effectLst/>
        </p:spPr>
        <p:txBody>
          <a:bodyPr rot="10800000" wrap="none" lIns="62236" tIns="31120" rIns="62236" bIns="31120" anchor="ctr"/>
          <a:lstStyle/>
          <a:p>
            <a:pPr algn="ctr" defTabSz="620316" fontAlgn="auto">
              <a:spcBef>
                <a:spcPts val="0"/>
              </a:spcBef>
              <a:spcAft>
                <a:spcPts val="0"/>
              </a:spcAft>
              <a:defRPr/>
            </a:pPr>
            <a:endParaRPr lang="en-US" sz="1500" dirty="0">
              <a:solidFill>
                <a:srgbClr val="000000"/>
              </a:solidFill>
              <a:latin typeface="+mn-lt"/>
            </a:endParaRPr>
          </a:p>
        </p:txBody>
      </p:sp>
      <p:sp>
        <p:nvSpPr>
          <p:cNvPr id="1031" name="Rectangle 9"/>
          <p:cNvSpPr>
            <a:spLocks noGrp="1" noChangeArrowheads="1"/>
          </p:cNvSpPr>
          <p:nvPr>
            <p:ph type="title"/>
          </p:nvPr>
        </p:nvSpPr>
        <p:spPr bwMode="auto">
          <a:xfrm>
            <a:off x="533400" y="0"/>
            <a:ext cx="7772400" cy="1028700"/>
          </a:xfrm>
          <a:prstGeom prst="rect">
            <a:avLst/>
          </a:prstGeom>
          <a:noFill/>
          <a:ln w="9525">
            <a:noFill/>
            <a:miter lim="800000"/>
            <a:headEnd/>
            <a:tailEnd/>
          </a:ln>
        </p:spPr>
        <p:txBody>
          <a:bodyPr vert="horz" wrap="square" lIns="91021" tIns="45511" rIns="91021" bIns="45511" numCol="1" anchor="ctr" anchorCtr="0" compatLnSpc="1">
            <a:prstTxWarp prst="textNoShape">
              <a:avLst/>
            </a:prstTxWarp>
          </a:bodyPr>
          <a:lstStyle/>
          <a:p>
            <a:pPr lvl="0"/>
            <a:r>
              <a:rPr lang="en-US"/>
              <a:t>Click to edit Master title style</a:t>
            </a:r>
          </a:p>
        </p:txBody>
      </p:sp>
      <p:sp>
        <p:nvSpPr>
          <p:cNvPr id="972810" name="Rectangle 10"/>
          <p:cNvSpPr>
            <a:spLocks noChangeArrowheads="1"/>
          </p:cNvSpPr>
          <p:nvPr/>
        </p:nvSpPr>
        <p:spPr bwMode="auto">
          <a:xfrm flipV="1">
            <a:off x="0" y="989013"/>
            <a:ext cx="2478088" cy="74612"/>
          </a:xfrm>
          <a:prstGeom prst="rect">
            <a:avLst/>
          </a:prstGeom>
          <a:gradFill rotWithShape="0">
            <a:gsLst>
              <a:gs pos="0">
                <a:srgbClr val="000099"/>
              </a:gs>
              <a:gs pos="100000">
                <a:schemeClr val="accent2"/>
              </a:gs>
            </a:gsLst>
            <a:lin ang="0" scaled="1"/>
          </a:gradFill>
          <a:ln w="9525">
            <a:noFill/>
            <a:miter lim="800000"/>
            <a:headEnd/>
            <a:tailEnd/>
          </a:ln>
          <a:effectLst/>
        </p:spPr>
        <p:txBody>
          <a:bodyPr wrap="none" lIns="68282" tIns="34140" rIns="68282" bIns="34140" anchor="ctr"/>
          <a:lstStyle/>
          <a:p>
            <a:pPr fontAlgn="auto">
              <a:spcBef>
                <a:spcPts val="0"/>
              </a:spcBef>
              <a:spcAft>
                <a:spcPts val="0"/>
              </a:spcAft>
              <a:defRPr/>
            </a:pPr>
            <a:endParaRPr lang="en-US" sz="1350" dirty="0">
              <a:solidFill>
                <a:srgbClr val="000000"/>
              </a:solidFill>
              <a:latin typeface="+mn-lt"/>
            </a:endParaRPr>
          </a:p>
        </p:txBody>
      </p:sp>
      <p:pic>
        <p:nvPicPr>
          <p:cNvPr id="1033" name="Picture 11" descr="chrmblue_std small"/>
          <p:cNvPicPr>
            <a:picLocks noChangeAspect="1" noChangeArrowheads="1"/>
          </p:cNvPicPr>
          <p:nvPr/>
        </p:nvPicPr>
        <p:blipFill>
          <a:blip r:embed="rId8" cstate="print"/>
          <a:srcRect/>
          <a:stretch>
            <a:fillRect/>
          </a:stretch>
        </p:blipFill>
        <p:spPr bwMode="auto">
          <a:xfrm>
            <a:off x="196851" y="128588"/>
            <a:ext cx="803275" cy="741362"/>
          </a:xfrm>
          <a:prstGeom prst="rect">
            <a:avLst/>
          </a:prstGeom>
          <a:noFill/>
          <a:ln w="9525">
            <a:noFill/>
            <a:miter lim="800000"/>
            <a:headEnd/>
            <a:tailEnd/>
          </a:ln>
        </p:spPr>
      </p:pic>
      <p:pic>
        <p:nvPicPr>
          <p:cNvPr id="14" name="Picture 17" descr="AFIT(good)"/>
          <p:cNvPicPr>
            <a:picLocks noChangeAspect="1" noChangeArrowheads="1"/>
          </p:cNvPicPr>
          <p:nvPr/>
        </p:nvPicPr>
        <p:blipFill>
          <a:blip r:embed="rId9" cstate="print">
            <a:duotone>
              <a:prstClr val="black"/>
              <a:schemeClr val="accent2">
                <a:tint val="45000"/>
                <a:satMod val="400000"/>
              </a:schemeClr>
            </a:duotone>
          </a:blip>
          <a:srcRect/>
          <a:stretch>
            <a:fillRect/>
          </a:stretch>
        </p:blipFill>
        <p:spPr bwMode="auto">
          <a:xfrm>
            <a:off x="7620000" y="152402"/>
            <a:ext cx="1447800" cy="694493"/>
          </a:xfrm>
          <a:prstGeom prst="rect">
            <a:avLst/>
          </a:prstGeom>
          <a:noFill/>
          <a:ln w="9525">
            <a:noFill/>
            <a:miter lim="800000"/>
            <a:headEnd/>
            <a:tailEnd/>
          </a:ln>
        </p:spPr>
      </p:pic>
      <p:sp>
        <p:nvSpPr>
          <p:cNvPr id="15" name="Text Box 7"/>
          <p:cNvSpPr txBox="1">
            <a:spLocks noChangeArrowheads="1"/>
          </p:cNvSpPr>
          <p:nvPr/>
        </p:nvSpPr>
        <p:spPr bwMode="auto">
          <a:xfrm>
            <a:off x="2438400" y="901700"/>
            <a:ext cx="3003565" cy="213129"/>
          </a:xfrm>
          <a:prstGeom prst="rect">
            <a:avLst/>
          </a:prstGeom>
          <a:noFill/>
          <a:ln w="9525">
            <a:noFill/>
            <a:miter lim="800000"/>
            <a:headEnd/>
            <a:tailEnd/>
          </a:ln>
          <a:effectLst/>
        </p:spPr>
        <p:txBody>
          <a:bodyPr wrap="none" lIns="62477" tIns="31239" rIns="62477" bIns="31239">
            <a:spAutoFit/>
          </a:bodyPr>
          <a:lstStyle/>
          <a:p>
            <a:pPr defTabSz="624885" eaLnBrk="0" fontAlgn="auto" hangingPunct="0">
              <a:spcBef>
                <a:spcPts val="0"/>
              </a:spcBef>
              <a:spcAft>
                <a:spcPts val="0"/>
              </a:spcAft>
              <a:defRPr/>
            </a:pPr>
            <a:r>
              <a:rPr lang="en-US" sz="975" b="1" i="1" dirty="0">
                <a:solidFill>
                  <a:srgbClr val="000066"/>
                </a:solidFill>
                <a:latin typeface="+mn-lt"/>
              </a:rPr>
              <a:t>The AFIT of Today is the Air Force of Tomorrow.</a:t>
            </a:r>
          </a:p>
        </p:txBody>
      </p:sp>
      <p:sp>
        <p:nvSpPr>
          <p:cNvPr id="17" name="Text Box 5"/>
          <p:cNvSpPr txBox="1">
            <a:spLocks noChangeArrowheads="1"/>
          </p:cNvSpPr>
          <p:nvPr/>
        </p:nvSpPr>
        <p:spPr bwMode="auto">
          <a:xfrm>
            <a:off x="1822451" y="6350001"/>
            <a:ext cx="5241925" cy="224431"/>
          </a:xfrm>
          <a:prstGeom prst="rect">
            <a:avLst/>
          </a:prstGeom>
          <a:noFill/>
          <a:ln w="9525">
            <a:noFill/>
            <a:miter lim="800000"/>
            <a:headEnd/>
            <a:tailEnd/>
          </a:ln>
          <a:effectLst/>
        </p:spPr>
        <p:txBody>
          <a:bodyPr lIns="62236" tIns="31120" rIns="62236" bIns="31120">
            <a:spAutoFit/>
          </a:bodyPr>
          <a:lstStyle/>
          <a:p>
            <a:pPr algn="ctr" defTabSz="622442" fontAlgn="auto">
              <a:spcBef>
                <a:spcPts val="0"/>
              </a:spcBef>
              <a:spcAft>
                <a:spcPts val="0"/>
              </a:spcAft>
              <a:defRPr/>
            </a:pPr>
            <a:r>
              <a:rPr lang="en-US" sz="1050" b="1" i="1" dirty="0">
                <a:solidFill>
                  <a:srgbClr val="000066"/>
                </a:solidFill>
                <a:latin typeface="+mn-lt"/>
              </a:rPr>
              <a:t>CCR  - The Center for Cyberspace Research</a:t>
            </a:r>
          </a:p>
        </p:txBody>
      </p:sp>
      <p:sp>
        <p:nvSpPr>
          <p:cNvPr id="18" name="Text Box 13"/>
          <p:cNvSpPr txBox="1">
            <a:spLocks noChangeArrowheads="1"/>
          </p:cNvSpPr>
          <p:nvPr/>
        </p:nvSpPr>
        <p:spPr bwMode="auto">
          <a:xfrm>
            <a:off x="1673225" y="6578600"/>
            <a:ext cx="5257800" cy="223867"/>
          </a:xfrm>
          <a:prstGeom prst="rect">
            <a:avLst/>
          </a:prstGeom>
          <a:noFill/>
          <a:ln w="9525">
            <a:noFill/>
            <a:miter lim="800000"/>
            <a:headEnd/>
            <a:tailEnd/>
          </a:ln>
          <a:effectLst/>
        </p:spPr>
        <p:txBody>
          <a:bodyPr lIns="61669" tIns="30841" rIns="61669" bIns="30841">
            <a:spAutoFit/>
          </a:bodyPr>
          <a:lstStyle/>
          <a:p>
            <a:pPr algn="ctr" defTabSz="615554" fontAlgn="auto">
              <a:spcBef>
                <a:spcPts val="0"/>
              </a:spcBef>
              <a:spcAft>
                <a:spcPts val="0"/>
              </a:spcAft>
              <a:defRPr/>
            </a:pPr>
            <a:r>
              <a:rPr lang="en-US" sz="1050" b="1" i="1" dirty="0">
                <a:solidFill>
                  <a:srgbClr val="002060"/>
                </a:solidFill>
                <a:latin typeface="+mn-lt"/>
              </a:rPr>
              <a:t>Aim High ... Fly-Fight-Win</a:t>
            </a:r>
            <a:endParaRPr lang="en-US" sz="1050" i="1" dirty="0">
              <a:solidFill>
                <a:srgbClr val="000000"/>
              </a:solidFill>
              <a:latin typeface="+mn-lt"/>
            </a:endParaRPr>
          </a:p>
        </p:txBody>
      </p:sp>
    </p:spTree>
    <p:extLst>
      <p:ext uri="{BB962C8B-B14F-4D97-AF65-F5344CB8AC3E}">
        <p14:creationId xmlns:p14="http://schemas.microsoft.com/office/powerpoint/2010/main" val="4211167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txStyles>
    <p:titleStyle>
      <a:lvl1pPr algn="ctr" rtl="0" eaLnBrk="1" fontAlgn="base" hangingPunct="1">
        <a:spcBef>
          <a:spcPct val="0"/>
        </a:spcBef>
        <a:spcAft>
          <a:spcPct val="0"/>
        </a:spcAft>
        <a:defRPr sz="2700" b="1">
          <a:solidFill>
            <a:schemeClr val="folHlink"/>
          </a:solidFill>
          <a:latin typeface="+mj-lt"/>
          <a:ea typeface="+mj-ea"/>
          <a:cs typeface="+mj-cs"/>
        </a:defRPr>
      </a:lvl1pPr>
      <a:lvl2pPr algn="ctr" rtl="0" eaLnBrk="1" fontAlgn="base" hangingPunct="1">
        <a:spcBef>
          <a:spcPct val="0"/>
        </a:spcBef>
        <a:spcAft>
          <a:spcPct val="0"/>
        </a:spcAft>
        <a:defRPr sz="2700" b="1">
          <a:solidFill>
            <a:schemeClr val="folHlink"/>
          </a:solidFill>
          <a:latin typeface="Arial" charset="0"/>
        </a:defRPr>
      </a:lvl2pPr>
      <a:lvl3pPr algn="ctr" rtl="0" eaLnBrk="1" fontAlgn="base" hangingPunct="1">
        <a:spcBef>
          <a:spcPct val="0"/>
        </a:spcBef>
        <a:spcAft>
          <a:spcPct val="0"/>
        </a:spcAft>
        <a:defRPr sz="2700" b="1">
          <a:solidFill>
            <a:schemeClr val="folHlink"/>
          </a:solidFill>
          <a:latin typeface="Arial" charset="0"/>
        </a:defRPr>
      </a:lvl3pPr>
      <a:lvl4pPr algn="ctr" rtl="0" eaLnBrk="1" fontAlgn="base" hangingPunct="1">
        <a:spcBef>
          <a:spcPct val="0"/>
        </a:spcBef>
        <a:spcAft>
          <a:spcPct val="0"/>
        </a:spcAft>
        <a:defRPr sz="2700" b="1">
          <a:solidFill>
            <a:schemeClr val="folHlink"/>
          </a:solidFill>
          <a:latin typeface="Arial" charset="0"/>
        </a:defRPr>
      </a:lvl4pPr>
      <a:lvl5pPr algn="ctr" rtl="0" eaLnBrk="1" fontAlgn="base" hangingPunct="1">
        <a:spcBef>
          <a:spcPct val="0"/>
        </a:spcBef>
        <a:spcAft>
          <a:spcPct val="0"/>
        </a:spcAft>
        <a:defRPr sz="2700" b="1">
          <a:solidFill>
            <a:schemeClr val="folHlink"/>
          </a:solidFill>
          <a:latin typeface="Arial" charset="0"/>
        </a:defRPr>
      </a:lvl5pPr>
      <a:lvl6pPr marL="341454" algn="ctr" rtl="0" eaLnBrk="1" fontAlgn="base" hangingPunct="1">
        <a:spcBef>
          <a:spcPct val="0"/>
        </a:spcBef>
        <a:spcAft>
          <a:spcPct val="0"/>
        </a:spcAft>
        <a:defRPr sz="2700" b="1">
          <a:solidFill>
            <a:schemeClr val="folHlink"/>
          </a:solidFill>
          <a:latin typeface="Arial" charset="0"/>
        </a:defRPr>
      </a:lvl6pPr>
      <a:lvl7pPr marL="682908" algn="ctr" rtl="0" eaLnBrk="1" fontAlgn="base" hangingPunct="1">
        <a:spcBef>
          <a:spcPct val="0"/>
        </a:spcBef>
        <a:spcAft>
          <a:spcPct val="0"/>
        </a:spcAft>
        <a:defRPr sz="2700" b="1">
          <a:solidFill>
            <a:schemeClr val="folHlink"/>
          </a:solidFill>
          <a:latin typeface="Arial" charset="0"/>
        </a:defRPr>
      </a:lvl7pPr>
      <a:lvl8pPr marL="1024364" algn="ctr" rtl="0" eaLnBrk="1" fontAlgn="base" hangingPunct="1">
        <a:spcBef>
          <a:spcPct val="0"/>
        </a:spcBef>
        <a:spcAft>
          <a:spcPct val="0"/>
        </a:spcAft>
        <a:defRPr sz="2700" b="1">
          <a:solidFill>
            <a:schemeClr val="folHlink"/>
          </a:solidFill>
          <a:latin typeface="Arial" charset="0"/>
        </a:defRPr>
      </a:lvl8pPr>
      <a:lvl9pPr marL="1365818" algn="ctr" rtl="0" eaLnBrk="1" fontAlgn="base" hangingPunct="1">
        <a:spcBef>
          <a:spcPct val="0"/>
        </a:spcBef>
        <a:spcAft>
          <a:spcPct val="0"/>
        </a:spcAft>
        <a:defRPr sz="2700" b="1">
          <a:solidFill>
            <a:schemeClr val="folHlink"/>
          </a:solidFill>
          <a:latin typeface="Arial" charset="0"/>
        </a:defRPr>
      </a:lvl9pPr>
    </p:titleStyle>
    <p:bodyStyle>
      <a:lvl1pPr marL="248841" indent="-248841" algn="l" rtl="0" eaLnBrk="1" fontAlgn="base" hangingPunct="1">
        <a:spcBef>
          <a:spcPct val="20000"/>
        </a:spcBef>
        <a:spcAft>
          <a:spcPct val="0"/>
        </a:spcAft>
        <a:buChar char="•"/>
        <a:defRPr sz="1800">
          <a:solidFill>
            <a:schemeClr val="tx1"/>
          </a:solidFill>
          <a:latin typeface="+mn-lt"/>
          <a:ea typeface="+mn-ea"/>
          <a:cs typeface="+mn-cs"/>
        </a:defRPr>
      </a:lvl1pPr>
      <a:lvl2pPr marL="547688" indent="-205979" algn="l" rtl="0" eaLnBrk="1" fontAlgn="base" hangingPunct="1">
        <a:spcBef>
          <a:spcPct val="20000"/>
        </a:spcBef>
        <a:spcAft>
          <a:spcPct val="0"/>
        </a:spcAft>
        <a:buChar char="•"/>
        <a:defRPr sz="1650">
          <a:solidFill>
            <a:schemeClr val="tx1"/>
          </a:solidFill>
          <a:latin typeface="+mn-lt"/>
        </a:defRPr>
      </a:lvl2pPr>
      <a:lvl3pPr marL="847725" indent="-163116" algn="l" rtl="0" eaLnBrk="1" fontAlgn="base" hangingPunct="1">
        <a:spcBef>
          <a:spcPct val="20000"/>
        </a:spcBef>
        <a:spcAft>
          <a:spcPct val="0"/>
        </a:spcAft>
        <a:buChar char="•"/>
        <a:defRPr>
          <a:solidFill>
            <a:schemeClr val="tx1"/>
          </a:solidFill>
          <a:latin typeface="+mn-lt"/>
        </a:defRPr>
      </a:lvl3pPr>
      <a:lvl4pPr marL="1189435" indent="-163116" algn="l" rtl="0" eaLnBrk="1" fontAlgn="base" hangingPunct="1">
        <a:spcBef>
          <a:spcPct val="20000"/>
        </a:spcBef>
        <a:spcAft>
          <a:spcPct val="0"/>
        </a:spcAft>
        <a:defRPr>
          <a:solidFill>
            <a:schemeClr val="tx1"/>
          </a:solidFill>
          <a:latin typeface="+mn-lt"/>
        </a:defRPr>
      </a:lvl4pPr>
      <a:lvl5pPr marL="1531144" indent="-163116" algn="l" rtl="0" eaLnBrk="1" fontAlgn="base" hangingPunct="1">
        <a:spcBef>
          <a:spcPct val="20000"/>
        </a:spcBef>
        <a:spcAft>
          <a:spcPct val="0"/>
        </a:spcAft>
        <a:buChar char="»"/>
        <a:defRPr>
          <a:solidFill>
            <a:schemeClr val="tx1"/>
          </a:solidFill>
          <a:latin typeface="+mn-lt"/>
        </a:defRPr>
      </a:lvl5pPr>
      <a:lvl6pPr marL="1877999" indent="-170728" algn="l" rtl="0" eaLnBrk="1" fontAlgn="base" hangingPunct="1">
        <a:spcBef>
          <a:spcPct val="20000"/>
        </a:spcBef>
        <a:spcAft>
          <a:spcPct val="0"/>
        </a:spcAft>
        <a:buChar char="»"/>
        <a:defRPr>
          <a:solidFill>
            <a:schemeClr val="tx1"/>
          </a:solidFill>
          <a:latin typeface="+mn-lt"/>
        </a:defRPr>
      </a:lvl6pPr>
      <a:lvl7pPr marL="2219451" indent="-170728" algn="l" rtl="0" eaLnBrk="1" fontAlgn="base" hangingPunct="1">
        <a:spcBef>
          <a:spcPct val="20000"/>
        </a:spcBef>
        <a:spcAft>
          <a:spcPct val="0"/>
        </a:spcAft>
        <a:buChar char="»"/>
        <a:defRPr>
          <a:solidFill>
            <a:schemeClr val="tx1"/>
          </a:solidFill>
          <a:latin typeface="+mn-lt"/>
        </a:defRPr>
      </a:lvl7pPr>
      <a:lvl8pPr marL="2560905" indent="-170728" algn="l" rtl="0" eaLnBrk="1" fontAlgn="base" hangingPunct="1">
        <a:spcBef>
          <a:spcPct val="20000"/>
        </a:spcBef>
        <a:spcAft>
          <a:spcPct val="0"/>
        </a:spcAft>
        <a:buChar char="»"/>
        <a:defRPr>
          <a:solidFill>
            <a:schemeClr val="tx1"/>
          </a:solidFill>
          <a:latin typeface="+mn-lt"/>
        </a:defRPr>
      </a:lvl8pPr>
      <a:lvl9pPr marL="2902356" indent="-170728"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682908" rtl="0" eaLnBrk="1" latinLnBrk="0" hangingPunct="1">
        <a:defRPr sz="1350" kern="1200">
          <a:solidFill>
            <a:schemeClr val="tx1"/>
          </a:solidFill>
          <a:latin typeface="+mn-lt"/>
          <a:ea typeface="+mn-ea"/>
          <a:cs typeface="+mn-cs"/>
        </a:defRPr>
      </a:lvl1pPr>
      <a:lvl2pPr marL="341454" algn="l" defTabSz="682908" rtl="0" eaLnBrk="1" latinLnBrk="0" hangingPunct="1">
        <a:defRPr sz="1350" kern="1200">
          <a:solidFill>
            <a:schemeClr val="tx1"/>
          </a:solidFill>
          <a:latin typeface="+mn-lt"/>
          <a:ea typeface="+mn-ea"/>
          <a:cs typeface="+mn-cs"/>
        </a:defRPr>
      </a:lvl2pPr>
      <a:lvl3pPr marL="682908" algn="l" defTabSz="682908" rtl="0" eaLnBrk="1" latinLnBrk="0" hangingPunct="1">
        <a:defRPr sz="1350" kern="1200">
          <a:solidFill>
            <a:schemeClr val="tx1"/>
          </a:solidFill>
          <a:latin typeface="+mn-lt"/>
          <a:ea typeface="+mn-ea"/>
          <a:cs typeface="+mn-cs"/>
        </a:defRPr>
      </a:lvl3pPr>
      <a:lvl4pPr marL="1024364" algn="l" defTabSz="682908" rtl="0" eaLnBrk="1" latinLnBrk="0" hangingPunct="1">
        <a:defRPr sz="1350" kern="1200">
          <a:solidFill>
            <a:schemeClr val="tx1"/>
          </a:solidFill>
          <a:latin typeface="+mn-lt"/>
          <a:ea typeface="+mn-ea"/>
          <a:cs typeface="+mn-cs"/>
        </a:defRPr>
      </a:lvl4pPr>
      <a:lvl5pPr marL="1365818" algn="l" defTabSz="682908" rtl="0" eaLnBrk="1" latinLnBrk="0" hangingPunct="1">
        <a:defRPr sz="1350" kern="1200">
          <a:solidFill>
            <a:schemeClr val="tx1"/>
          </a:solidFill>
          <a:latin typeface="+mn-lt"/>
          <a:ea typeface="+mn-ea"/>
          <a:cs typeface="+mn-cs"/>
        </a:defRPr>
      </a:lvl5pPr>
      <a:lvl6pPr marL="1707268" algn="l" defTabSz="682908" rtl="0" eaLnBrk="1" latinLnBrk="0" hangingPunct="1">
        <a:defRPr sz="1350" kern="1200">
          <a:solidFill>
            <a:schemeClr val="tx1"/>
          </a:solidFill>
          <a:latin typeface="+mn-lt"/>
          <a:ea typeface="+mn-ea"/>
          <a:cs typeface="+mn-cs"/>
        </a:defRPr>
      </a:lvl6pPr>
      <a:lvl7pPr marL="2048725" algn="l" defTabSz="682908" rtl="0" eaLnBrk="1" latinLnBrk="0" hangingPunct="1">
        <a:defRPr sz="1350" kern="1200">
          <a:solidFill>
            <a:schemeClr val="tx1"/>
          </a:solidFill>
          <a:latin typeface="+mn-lt"/>
          <a:ea typeface="+mn-ea"/>
          <a:cs typeface="+mn-cs"/>
        </a:defRPr>
      </a:lvl7pPr>
      <a:lvl8pPr marL="2390179" algn="l" defTabSz="682908" rtl="0" eaLnBrk="1" latinLnBrk="0" hangingPunct="1">
        <a:defRPr sz="1350" kern="1200">
          <a:solidFill>
            <a:schemeClr val="tx1"/>
          </a:solidFill>
          <a:latin typeface="+mn-lt"/>
          <a:ea typeface="+mn-ea"/>
          <a:cs typeface="+mn-cs"/>
        </a:defRPr>
      </a:lvl8pPr>
      <a:lvl9pPr marL="2731635" algn="l" defTabSz="682908"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1.xml"/><Relationship Id="rId5" Type="http://schemas.openxmlformats.org/officeDocument/2006/relationships/image" Target="../media/image14.gif"/><Relationship Id="rId4" Type="http://schemas.openxmlformats.org/officeDocument/2006/relationships/image" Target="../media/image13.gif"/></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to play</a:t>
            </a:r>
            <a:br>
              <a:rPr lang="en-US" dirty="0"/>
            </a:br>
            <a:r>
              <a:rPr lang="en-US" dirty="0"/>
              <a:t>Cyber Space Odyssey</a:t>
            </a:r>
          </a:p>
        </p:txBody>
      </p:sp>
      <p:sp>
        <p:nvSpPr>
          <p:cNvPr id="3" name="Subtitle 2"/>
          <p:cNvSpPr>
            <a:spLocks noGrp="1"/>
          </p:cNvSpPr>
          <p:nvPr>
            <p:ph type="subTitle" idx="1"/>
          </p:nvPr>
        </p:nvSpPr>
        <p:spPr>
          <a:xfrm>
            <a:off x="3581400" y="3257241"/>
            <a:ext cx="4876800" cy="2381559"/>
          </a:xfrm>
        </p:spPr>
        <p:txBody>
          <a:bodyPr/>
          <a:lstStyle/>
          <a:p>
            <a:r>
              <a:rPr lang="en-US" dirty="0"/>
              <a:t>Mr. James Anderson</a:t>
            </a:r>
          </a:p>
          <a:p>
            <a:r>
              <a:rPr lang="en-US" dirty="0"/>
              <a:t>Dr. Scott Nykl</a:t>
            </a:r>
          </a:p>
          <a:p>
            <a:r>
              <a:rPr lang="en-US"/>
              <a:t>24 July 2023</a:t>
            </a:r>
            <a:endParaRPr lang="en-US" dirty="0"/>
          </a:p>
        </p:txBody>
      </p:sp>
    </p:spTree>
    <p:extLst>
      <p:ext uri="{BB962C8B-B14F-4D97-AF65-F5344CB8AC3E}">
        <p14:creationId xmlns:p14="http://schemas.microsoft.com/office/powerpoint/2010/main" val="342462954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000" b="0" dirty="0"/>
              <a:t>A spy has recently discovered a terrorist plot to cripple the U.S. military by destroying their top academic institution: the Air Force Institute of Technology. Central to this diabolical scheme is a plan for an undercover agent working on one of five space stations to hijack the station and use it to breach AFIT security systems. Although unable to identify the rascal, the spy was able to confirm that further incriminating information might exist on the space stations themselves. The government has therefore offered a substantial reward to the first person to bring them the rogue operative, accompanied by sufficient evidence to convict him or her in a court of law. You happen to be a technically talented bounty hunter with a spaceship, so this is the perfect job for you. Your plan is to infiltrate the private network of each space station in order to collect the necessary evidence to identify and convict the miscreant. Be quick, though; you are not the only bounty hunter pursuing such a handsome reward . . . </a:t>
            </a:r>
          </a:p>
        </p:txBody>
      </p:sp>
      <p:sp>
        <p:nvSpPr>
          <p:cNvPr id="2" name="Title 1"/>
          <p:cNvSpPr>
            <a:spLocks noGrp="1"/>
          </p:cNvSpPr>
          <p:nvPr>
            <p:ph type="title"/>
          </p:nvPr>
        </p:nvSpPr>
        <p:spPr/>
        <p:txBody>
          <a:bodyPr/>
          <a:lstStyle/>
          <a:p>
            <a:r>
              <a:rPr lang="en-US" dirty="0"/>
              <a:t>Story</a:t>
            </a:r>
          </a:p>
        </p:txBody>
      </p:sp>
    </p:spTree>
    <p:extLst>
      <p:ext uri="{BB962C8B-B14F-4D97-AF65-F5344CB8AC3E}">
        <p14:creationId xmlns:p14="http://schemas.microsoft.com/office/powerpoint/2010/main" val="26028868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3268" t="15543" r="23880" b="28334"/>
          <a:stretch/>
        </p:blipFill>
        <p:spPr>
          <a:xfrm>
            <a:off x="263769" y="1199335"/>
            <a:ext cx="8651631" cy="5167597"/>
          </a:xfrm>
        </p:spPr>
      </p:pic>
      <p:sp>
        <p:nvSpPr>
          <p:cNvPr id="3" name="Title 2"/>
          <p:cNvSpPr>
            <a:spLocks noGrp="1"/>
          </p:cNvSpPr>
          <p:nvPr>
            <p:ph type="title"/>
          </p:nvPr>
        </p:nvSpPr>
        <p:spPr/>
        <p:txBody>
          <a:bodyPr/>
          <a:lstStyle/>
          <a:p>
            <a:r>
              <a:rPr lang="en-US" dirty="0"/>
              <a:t>Game World</a:t>
            </a:r>
          </a:p>
        </p:txBody>
      </p:sp>
    </p:spTree>
    <p:extLst>
      <p:ext uri="{BB962C8B-B14F-4D97-AF65-F5344CB8AC3E}">
        <p14:creationId xmlns:p14="http://schemas.microsoft.com/office/powerpoint/2010/main" val="35556941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Game World</a:t>
            </a:r>
          </a:p>
        </p:txBody>
      </p:sp>
      <p:pic>
        <p:nvPicPr>
          <p:cNvPr id="4" name="Picture 3">
            <a:extLst>
              <a:ext uri="{FF2B5EF4-FFF2-40B4-BE49-F238E27FC236}">
                <a16:creationId xmlns:a16="http://schemas.microsoft.com/office/drawing/2014/main" id="{BE22C996-E213-435A-A80B-662D8A92F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5667"/>
            <a:ext cx="9144000" cy="4958165"/>
          </a:xfrm>
          <a:prstGeom prst="rect">
            <a:avLst/>
          </a:prstGeom>
        </p:spPr>
      </p:pic>
    </p:spTree>
    <p:extLst>
      <p:ext uri="{BB962C8B-B14F-4D97-AF65-F5344CB8AC3E}">
        <p14:creationId xmlns:p14="http://schemas.microsoft.com/office/powerpoint/2010/main" val="23668165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1447800"/>
            <a:ext cx="4885266" cy="4114800"/>
          </a:xfrm>
        </p:spPr>
        <p:txBody>
          <a:bodyPr/>
          <a:lstStyle/>
          <a:p>
            <a:r>
              <a:rPr lang="en-US" sz="2000" b="0" dirty="0"/>
              <a:t>Fly to each of the five space stations and hold a conversation with the server. The server will send network packets for you to find on Wireshark, and you will send your own network packets to the server in response. If the conversation is successful, you will earn a clue.</a:t>
            </a:r>
          </a:p>
        </p:txBody>
      </p:sp>
      <p:sp>
        <p:nvSpPr>
          <p:cNvPr id="2" name="Title 1"/>
          <p:cNvSpPr>
            <a:spLocks noGrp="1"/>
          </p:cNvSpPr>
          <p:nvPr>
            <p:ph type="title"/>
          </p:nvPr>
        </p:nvSpPr>
        <p:spPr/>
        <p:txBody>
          <a:bodyPr/>
          <a:lstStyle/>
          <a:p>
            <a:r>
              <a:rPr lang="en-US" dirty="0"/>
              <a:t>Obtaining Clues</a:t>
            </a:r>
          </a:p>
        </p:txBody>
      </p:sp>
      <p:pic>
        <p:nvPicPr>
          <p:cNvPr id="5" name="Picture 4">
            <a:extLst>
              <a:ext uri="{FF2B5EF4-FFF2-40B4-BE49-F238E27FC236}">
                <a16:creationId xmlns:a16="http://schemas.microsoft.com/office/drawing/2014/main" id="{4099F722-4C23-47D3-9ECD-6E8B670AB3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188" y="1447800"/>
            <a:ext cx="3411578" cy="4878859"/>
          </a:xfrm>
          <a:prstGeom prst="rect">
            <a:avLst/>
          </a:prstGeom>
        </p:spPr>
      </p:pic>
    </p:spTree>
    <p:extLst>
      <p:ext uri="{BB962C8B-B14F-4D97-AF65-F5344CB8AC3E}">
        <p14:creationId xmlns:p14="http://schemas.microsoft.com/office/powerpoint/2010/main" val="4318113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1562099"/>
            <a:ext cx="4885266" cy="4114800"/>
          </a:xfrm>
        </p:spPr>
        <p:txBody>
          <a:bodyPr/>
          <a:lstStyle/>
          <a:p>
            <a:r>
              <a:rPr lang="en-US" sz="2000" b="0" dirty="0"/>
              <a:t>Once you have obtained a clue from each space station, use them to figure out who the undercover operative is. Fly to the operative’s space station and hold another conversation with the server to apprehend him (or her).</a:t>
            </a:r>
          </a:p>
        </p:txBody>
      </p:sp>
      <p:sp>
        <p:nvSpPr>
          <p:cNvPr id="2" name="Title 1"/>
          <p:cNvSpPr>
            <a:spLocks noGrp="1"/>
          </p:cNvSpPr>
          <p:nvPr>
            <p:ph type="title"/>
          </p:nvPr>
        </p:nvSpPr>
        <p:spPr/>
        <p:txBody>
          <a:bodyPr/>
          <a:lstStyle/>
          <a:p>
            <a:r>
              <a:rPr lang="en-US" dirty="0"/>
              <a:t>Making an Accusation</a:t>
            </a:r>
          </a:p>
        </p:txBody>
      </p:sp>
      <p:pic>
        <p:nvPicPr>
          <p:cNvPr id="5" name="Picture 4">
            <a:extLst>
              <a:ext uri="{FF2B5EF4-FFF2-40B4-BE49-F238E27FC236}">
                <a16:creationId xmlns:a16="http://schemas.microsoft.com/office/drawing/2014/main" id="{0E1C128F-2409-4679-9C83-16469FF1FB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267" y="1562099"/>
            <a:ext cx="3568814" cy="4052290"/>
          </a:xfrm>
          <a:prstGeom prst="rect">
            <a:avLst/>
          </a:prstGeom>
        </p:spPr>
      </p:pic>
    </p:spTree>
    <p:extLst>
      <p:ext uri="{BB962C8B-B14F-4D97-AF65-F5344CB8AC3E}">
        <p14:creationId xmlns:p14="http://schemas.microsoft.com/office/powerpoint/2010/main" val="188377610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Just for fun: Hacking other spaceships</a:t>
            </a:r>
            <a:endParaRPr lang="en-US" dirty="0"/>
          </a:p>
        </p:txBody>
      </p:sp>
      <p:sp>
        <p:nvSpPr>
          <p:cNvPr id="3" name="Content Placeholder 2"/>
          <p:cNvSpPr>
            <a:spLocks noGrp="1"/>
          </p:cNvSpPr>
          <p:nvPr>
            <p:ph sz="half" idx="1"/>
          </p:nvPr>
        </p:nvSpPr>
        <p:spPr>
          <a:xfrm>
            <a:off x="609599" y="1613958"/>
            <a:ext cx="4131733" cy="4552064"/>
          </a:xfrm>
        </p:spPr>
        <p:txBody>
          <a:bodyPr>
            <a:normAutofit/>
          </a:bodyPr>
          <a:lstStyle/>
          <a:p>
            <a:r>
              <a:rPr lang="en-US" sz="2000">
                <a:solidFill>
                  <a:schemeClr val="accent6">
                    <a:lumMod val="50000"/>
                  </a:schemeClr>
                </a:solidFill>
              </a:rPr>
              <a:t>Every spaceship has a team state that influences its motion.</a:t>
            </a:r>
          </a:p>
          <a:p>
            <a:r>
              <a:rPr lang="en-US" sz="2000">
                <a:solidFill>
                  <a:schemeClr val="accent6">
                    <a:lumMod val="50000"/>
                  </a:schemeClr>
                </a:solidFill>
              </a:rPr>
              <a:t>You can tamper with this by sending hacks to the server.</a:t>
            </a:r>
          </a:p>
          <a:p>
            <a:r>
              <a:rPr lang="en-US" sz="2000">
                <a:solidFill>
                  <a:schemeClr val="accent6">
                    <a:lumMod val="50000"/>
                  </a:schemeClr>
                </a:solidFill>
              </a:rPr>
              <a:t>Hacks last 20 seconds.</a:t>
            </a:r>
          </a:p>
          <a:p>
            <a:r>
              <a:rPr lang="en-US" sz="2000">
                <a:solidFill>
                  <a:schemeClr val="accent6">
                    <a:lumMod val="50000"/>
                  </a:schemeClr>
                </a:solidFill>
              </a:rPr>
              <a:t>Each team can only send 1 hack every 20 seconds.</a:t>
            </a:r>
          </a:p>
          <a:p>
            <a:r>
              <a:rPr lang="en-US" sz="2000">
                <a:solidFill>
                  <a:schemeClr val="accent6">
                    <a:lumMod val="50000"/>
                  </a:schemeClr>
                </a:solidFill>
              </a:rPr>
              <a:t>Must be within 5 km of the target team.</a:t>
            </a:r>
          </a:p>
          <a:p>
            <a:r>
              <a:rPr lang="en-US" sz="2000">
                <a:solidFill>
                  <a:schemeClr val="accent6">
                    <a:lumMod val="50000"/>
                  </a:schemeClr>
                </a:solidFill>
              </a:rPr>
              <a:t>Each ship also comes equipped with a laser that disables ships for 15 seconds if their health reaches 0.</a:t>
            </a:r>
            <a:endParaRPr lang="en-US" sz="2000" dirty="0">
              <a:solidFill>
                <a:schemeClr val="accent6">
                  <a:lumMod val="50000"/>
                </a:schemeClr>
              </a:solidFill>
            </a:endParaRPr>
          </a:p>
        </p:txBody>
      </p:sp>
      <p:pic>
        <p:nvPicPr>
          <p:cNvPr id="11" name="Picture 10">
            <a:extLst>
              <a:ext uri="{FF2B5EF4-FFF2-40B4-BE49-F238E27FC236}">
                <a16:creationId xmlns:a16="http://schemas.microsoft.com/office/drawing/2014/main" id="{384BDFCE-B4B2-4060-B21A-4483955B4D3E}"/>
              </a:ext>
            </a:extLst>
          </p:cNvPr>
          <p:cNvPicPr>
            <a:picLocks noChangeAspect="1"/>
          </p:cNvPicPr>
          <p:nvPr/>
        </p:nvPicPr>
        <p:blipFill>
          <a:blip r:embed="rId3"/>
          <a:stretch>
            <a:fillRect/>
          </a:stretch>
        </p:blipFill>
        <p:spPr>
          <a:xfrm>
            <a:off x="4885647" y="1613957"/>
            <a:ext cx="3988589" cy="3526453"/>
          </a:xfrm>
          <a:prstGeom prst="rect">
            <a:avLst/>
          </a:prstGeom>
        </p:spPr>
      </p:pic>
    </p:spTree>
    <p:extLst>
      <p:ext uri="{BB962C8B-B14F-4D97-AF65-F5344CB8AC3E}">
        <p14:creationId xmlns:p14="http://schemas.microsoft.com/office/powerpoint/2010/main" val="2572318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1447800"/>
            <a:ext cx="3945466" cy="4114800"/>
          </a:xfrm>
        </p:spPr>
        <p:txBody>
          <a:bodyPr/>
          <a:lstStyle/>
          <a:p>
            <a:r>
              <a:rPr lang="en-US" sz="2000" b="0" dirty="0"/>
              <a:t>You earn points for every successful packet you send to the server, and you earn more points for something if you do it before another team.</a:t>
            </a:r>
          </a:p>
          <a:p>
            <a:r>
              <a:rPr lang="en-US" sz="2000" b="0" dirty="0"/>
              <a:t>You lose points for making an incorrect accusation. There is no other possible way for you to lose points.</a:t>
            </a:r>
          </a:p>
        </p:txBody>
      </p:sp>
      <p:sp>
        <p:nvSpPr>
          <p:cNvPr id="2" name="Title 1"/>
          <p:cNvSpPr>
            <a:spLocks noGrp="1"/>
          </p:cNvSpPr>
          <p:nvPr>
            <p:ph type="title"/>
          </p:nvPr>
        </p:nvSpPr>
        <p:spPr/>
        <p:txBody>
          <a:bodyPr/>
          <a:lstStyle/>
          <a:p>
            <a:r>
              <a:rPr lang="en-US" dirty="0"/>
              <a:t>Scoring</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9863" y="4162564"/>
            <a:ext cx="4048125" cy="74295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863" y="2254296"/>
            <a:ext cx="4048125" cy="74295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9864" y="3208430"/>
            <a:ext cx="4048125" cy="74295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9866" y="1300162"/>
            <a:ext cx="4048125" cy="742950"/>
          </a:xfrm>
          <a:prstGeom prst="rect">
            <a:avLst/>
          </a:prstGeom>
        </p:spPr>
      </p:pic>
    </p:spTree>
    <p:extLst>
      <p:ext uri="{BB962C8B-B14F-4D97-AF65-F5344CB8AC3E}">
        <p14:creationId xmlns:p14="http://schemas.microsoft.com/office/powerpoint/2010/main" val="42676642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Flying the Spaceship</a:t>
            </a:r>
          </a:p>
        </p:txBody>
      </p:sp>
      <p:sp>
        <p:nvSpPr>
          <p:cNvPr id="4" name="Content Placeholder 3"/>
          <p:cNvSpPr>
            <a:spLocks noGrp="1"/>
          </p:cNvSpPr>
          <p:nvPr>
            <p:ph sz="half" idx="2"/>
          </p:nvPr>
        </p:nvSpPr>
        <p:spPr>
          <a:xfrm>
            <a:off x="4837472" y="1789084"/>
            <a:ext cx="3690355" cy="1985474"/>
          </a:xfrm>
        </p:spPr>
        <p:txBody>
          <a:bodyPr>
            <a:normAutofit/>
          </a:bodyPr>
          <a:lstStyle/>
          <a:p>
            <a:pPr marL="385763" indent="-385763">
              <a:buFont typeface="+mj-lt"/>
              <a:buAutoNum type="arabicPeriod"/>
            </a:pPr>
            <a:r>
              <a:rPr lang="en-US" sz="2600" dirty="0">
                <a:solidFill>
                  <a:schemeClr val="accent6">
                    <a:lumMod val="50000"/>
                  </a:schemeClr>
                </a:solidFill>
              </a:rPr>
              <a:t>Laser shooter</a:t>
            </a:r>
          </a:p>
          <a:p>
            <a:pPr marL="385763" indent="-385763">
              <a:buFont typeface="+mj-lt"/>
              <a:buAutoNum type="arabicPeriod"/>
            </a:pPr>
            <a:r>
              <a:rPr lang="en-US" sz="2600" dirty="0">
                <a:solidFill>
                  <a:schemeClr val="accent6">
                    <a:lumMod val="50000"/>
                  </a:schemeClr>
                </a:solidFill>
              </a:rPr>
              <a:t>Emergency brake</a:t>
            </a:r>
          </a:p>
          <a:p>
            <a:pPr marL="385763" indent="-385763">
              <a:buFont typeface="+mj-lt"/>
              <a:buAutoNum type="arabicPeriod"/>
            </a:pPr>
            <a:r>
              <a:rPr lang="en-US" sz="2600" dirty="0">
                <a:solidFill>
                  <a:schemeClr val="accent6">
                    <a:lumMod val="50000"/>
                  </a:schemeClr>
                </a:solidFill>
              </a:rPr>
              <a:t>Windshield wipers</a:t>
            </a:r>
          </a:p>
          <a:p>
            <a:pPr marL="385763" indent="-385763">
              <a:buFont typeface="+mj-lt"/>
              <a:buAutoNum type="arabicPeriod"/>
            </a:pPr>
            <a:r>
              <a:rPr lang="en-US" sz="2600" dirty="0">
                <a:solidFill>
                  <a:schemeClr val="accent6">
                    <a:lumMod val="50000"/>
                  </a:schemeClr>
                </a:solidFill>
              </a:rPr>
              <a:t>Laser shooter</a:t>
            </a:r>
            <a:endParaRPr lang="en-US" sz="2600" dirty="0"/>
          </a:p>
          <a:p>
            <a:pPr marL="0" indent="0">
              <a:buNone/>
            </a:pPr>
            <a:endParaRPr lang="en-US" dirty="0"/>
          </a:p>
        </p:txBody>
      </p:sp>
      <p:pic>
        <p:nvPicPr>
          <p:cNvPr id="7" name="Content Placeholder 6">
            <a:extLst>
              <a:ext uri="{FF2B5EF4-FFF2-40B4-BE49-F238E27FC236}">
                <a16:creationId xmlns:a16="http://schemas.microsoft.com/office/drawing/2014/main" id="{FE9F87E0-77EB-4BE0-B067-F492A40BC37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91967"/>
            <a:ext cx="3886200" cy="3818653"/>
          </a:xfrm>
        </p:spPr>
      </p:pic>
    </p:spTree>
    <p:extLst>
      <p:ext uri="{BB962C8B-B14F-4D97-AF65-F5344CB8AC3E}">
        <p14:creationId xmlns:p14="http://schemas.microsoft.com/office/powerpoint/2010/main" val="3645067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Decrypting Clues</a:t>
            </a:r>
          </a:p>
        </p:txBody>
      </p:sp>
      <p:sp>
        <p:nvSpPr>
          <p:cNvPr id="3" name="Content Placeholder 2"/>
          <p:cNvSpPr>
            <a:spLocks noGrp="1"/>
          </p:cNvSpPr>
          <p:nvPr>
            <p:ph sz="half" idx="1"/>
          </p:nvPr>
        </p:nvSpPr>
        <p:spPr>
          <a:xfrm>
            <a:off x="247136" y="1297460"/>
            <a:ext cx="4353468" cy="4786641"/>
          </a:xfrm>
        </p:spPr>
        <p:txBody>
          <a:bodyPr/>
          <a:lstStyle/>
          <a:p>
            <a:r>
              <a:rPr lang="en-US" sz="2000" dirty="0">
                <a:solidFill>
                  <a:schemeClr val="accent6">
                    <a:lumMod val="50000"/>
                  </a:schemeClr>
                </a:solidFill>
              </a:rPr>
              <a:t>Whenever a password or clue is received from a station </a:t>
            </a:r>
            <a:r>
              <a:rPr lang="en-US" sz="2000" dirty="0" err="1">
                <a:solidFill>
                  <a:schemeClr val="accent6">
                    <a:lumMod val="50000"/>
                  </a:schemeClr>
                </a:solidFill>
              </a:rPr>
              <a:t>EncryptionTools</a:t>
            </a:r>
            <a:r>
              <a:rPr lang="en-US" sz="2000" dirty="0">
                <a:solidFill>
                  <a:schemeClr val="accent6">
                    <a:lumMod val="50000"/>
                  </a:schemeClr>
                </a:solidFill>
              </a:rPr>
              <a:t> may be necessary to decrypt it.</a:t>
            </a:r>
          </a:p>
          <a:p>
            <a:r>
              <a:rPr lang="en-US" sz="2000" dirty="0">
                <a:solidFill>
                  <a:schemeClr val="accent6">
                    <a:lumMod val="50000"/>
                  </a:schemeClr>
                </a:solidFill>
              </a:rPr>
              <a:t>Some passwords are encrypted using a Caesar Cypher. Some are also prime number or Base64 encrypted.</a:t>
            </a:r>
          </a:p>
          <a:p>
            <a:r>
              <a:rPr lang="en-US" sz="2000" dirty="0">
                <a:solidFill>
                  <a:schemeClr val="accent6">
                    <a:lumMod val="50000"/>
                  </a:schemeClr>
                </a:solidFill>
              </a:rPr>
              <a:t>Some clues are encrypted using a Substitution Keyword Cypher and some are Base64 encrypted.</a:t>
            </a:r>
          </a:p>
          <a:p>
            <a:r>
              <a:rPr lang="en-US" sz="2000" dirty="0">
                <a:solidFill>
                  <a:schemeClr val="accent6">
                    <a:lumMod val="50000"/>
                  </a:schemeClr>
                </a:solidFill>
              </a:rPr>
              <a:t>Use the clues to solve the mystery</a:t>
            </a:r>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71193" y="1976594"/>
            <a:ext cx="3886200" cy="2682240"/>
          </a:xfrm>
        </p:spPr>
      </p:pic>
    </p:spTree>
    <p:extLst>
      <p:ext uri="{BB962C8B-B14F-4D97-AF65-F5344CB8AC3E}">
        <p14:creationId xmlns:p14="http://schemas.microsoft.com/office/powerpoint/2010/main" val="1961565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Wireshark</a:t>
            </a:r>
          </a:p>
        </p:txBody>
      </p:sp>
      <p:sp>
        <p:nvSpPr>
          <p:cNvPr id="4" name="Content Placeholder 3"/>
          <p:cNvSpPr>
            <a:spLocks noGrp="1"/>
          </p:cNvSpPr>
          <p:nvPr>
            <p:ph sz="half" idx="2"/>
          </p:nvPr>
        </p:nvSpPr>
        <p:spPr/>
        <p:txBody>
          <a:bodyPr/>
          <a:lstStyle/>
          <a:p>
            <a:pPr marL="0" lvl="0" indent="0">
              <a:buNone/>
            </a:pPr>
            <a:r>
              <a:rPr lang="en-US" sz="2000" dirty="0">
                <a:solidFill>
                  <a:srgbClr val="2D2DB9">
                    <a:lumMod val="50000"/>
                  </a:srgbClr>
                </a:solidFill>
              </a:rPr>
              <a:t>Boolean expressions include</a:t>
            </a:r>
          </a:p>
          <a:p>
            <a:pPr lvl="0"/>
            <a:r>
              <a:rPr lang="en-US" sz="2000" dirty="0" err="1">
                <a:solidFill>
                  <a:srgbClr val="2D2DB9">
                    <a:lumMod val="50000"/>
                  </a:srgbClr>
                </a:solidFill>
              </a:rPr>
              <a:t>udp</a:t>
            </a:r>
            <a:endParaRPr lang="en-US" sz="2000" dirty="0">
              <a:solidFill>
                <a:srgbClr val="2D2DB9">
                  <a:lumMod val="50000"/>
                </a:srgbClr>
              </a:solidFill>
            </a:endParaRPr>
          </a:p>
          <a:p>
            <a:pPr lvl="0"/>
            <a:r>
              <a:rPr lang="en-US" sz="2000" dirty="0" err="1">
                <a:solidFill>
                  <a:srgbClr val="2D2DB9">
                    <a:lumMod val="50000"/>
                  </a:srgbClr>
                </a:solidFill>
              </a:rPr>
              <a:t>ip.src</a:t>
            </a:r>
            <a:r>
              <a:rPr lang="en-US" sz="2000" dirty="0">
                <a:solidFill>
                  <a:srgbClr val="2D2DB9">
                    <a:lumMod val="50000"/>
                  </a:srgbClr>
                </a:solidFill>
              </a:rPr>
              <a:t> == 192.168.225.105</a:t>
            </a:r>
          </a:p>
          <a:p>
            <a:pPr lvl="0"/>
            <a:r>
              <a:rPr lang="en-US" sz="2000" dirty="0" err="1">
                <a:solidFill>
                  <a:srgbClr val="2D2DB9">
                    <a:lumMod val="50000"/>
                  </a:srgbClr>
                </a:solidFill>
              </a:rPr>
              <a:t>ip.dst</a:t>
            </a:r>
            <a:r>
              <a:rPr lang="en-US" sz="2000" dirty="0">
                <a:solidFill>
                  <a:srgbClr val="2D2DB9">
                    <a:lumMod val="50000"/>
                  </a:srgbClr>
                </a:solidFill>
              </a:rPr>
              <a:t> == 192.168.225.105</a:t>
            </a:r>
          </a:p>
          <a:p>
            <a:pPr lvl="0"/>
            <a:r>
              <a:rPr lang="en-US" sz="2000" dirty="0" err="1">
                <a:solidFill>
                  <a:srgbClr val="2D2DB9">
                    <a:lumMod val="50000"/>
                  </a:srgbClr>
                </a:solidFill>
              </a:rPr>
              <a:t>data.len</a:t>
            </a:r>
            <a:r>
              <a:rPr lang="en-US" sz="2000" dirty="0">
                <a:solidFill>
                  <a:srgbClr val="2D2DB9">
                    <a:lumMod val="50000"/>
                  </a:srgbClr>
                </a:solidFill>
              </a:rPr>
              <a:t> != 128</a:t>
            </a:r>
          </a:p>
          <a:p>
            <a:pPr lvl="0"/>
            <a:r>
              <a:rPr lang="en-US" sz="2000" dirty="0">
                <a:solidFill>
                  <a:srgbClr val="2D2DB9">
                    <a:lumMod val="50000"/>
                  </a:srgbClr>
                </a:solidFill>
              </a:rPr>
              <a:t>data contains 19:c0:78:0e</a:t>
            </a:r>
          </a:p>
          <a:p>
            <a:pPr lvl="0"/>
            <a:r>
              <a:rPr lang="en-US" sz="2000" dirty="0">
                <a:solidFill>
                  <a:srgbClr val="2D2DB9">
                    <a:lumMod val="50000"/>
                  </a:srgbClr>
                </a:solidFill>
              </a:rPr>
              <a:t>data contains “spaceship”</a:t>
            </a:r>
          </a:p>
          <a:p>
            <a:pPr lvl="0"/>
            <a:endParaRPr lang="en-US" sz="2000" dirty="0">
              <a:solidFill>
                <a:srgbClr val="2D2DB9">
                  <a:lumMod val="50000"/>
                </a:srgbClr>
              </a:solidFill>
            </a:endParaRPr>
          </a:p>
        </p:txBody>
      </p:sp>
      <p:sp>
        <p:nvSpPr>
          <p:cNvPr id="6" name="Content Placeholder 5"/>
          <p:cNvSpPr>
            <a:spLocks noGrp="1"/>
          </p:cNvSpPr>
          <p:nvPr>
            <p:ph sz="half" idx="1"/>
          </p:nvPr>
        </p:nvSpPr>
        <p:spPr/>
        <p:txBody>
          <a:bodyPr/>
          <a:lstStyle/>
          <a:p>
            <a:pPr fontAlgn="auto">
              <a:spcBef>
                <a:spcPts val="0"/>
              </a:spcBef>
              <a:spcAft>
                <a:spcPts val="0"/>
              </a:spcAft>
            </a:pPr>
            <a:r>
              <a:rPr lang="en-US" sz="2000" dirty="0">
                <a:solidFill>
                  <a:srgbClr val="2D2DB9">
                    <a:lumMod val="50000"/>
                  </a:srgbClr>
                </a:solidFill>
              </a:rPr>
              <a:t>A lot of packets get sent continuously over the network, and you can see everything that is sent to everyone. </a:t>
            </a:r>
          </a:p>
          <a:p>
            <a:pPr fontAlgn="auto">
              <a:spcBef>
                <a:spcPts val="0"/>
              </a:spcBef>
              <a:spcAft>
                <a:spcPts val="0"/>
              </a:spcAft>
            </a:pPr>
            <a:r>
              <a:rPr lang="en-US" sz="2000" dirty="0">
                <a:solidFill>
                  <a:srgbClr val="2D2DB9">
                    <a:lumMod val="50000"/>
                  </a:srgbClr>
                </a:solidFill>
              </a:rPr>
              <a:t>Use filters in Wireshark to find the specific packet you’re looking for. </a:t>
            </a:r>
          </a:p>
          <a:p>
            <a:pPr fontAlgn="auto">
              <a:spcBef>
                <a:spcPts val="0"/>
              </a:spcBef>
              <a:spcAft>
                <a:spcPts val="0"/>
              </a:spcAft>
            </a:pPr>
            <a:r>
              <a:rPr lang="en-US" sz="2000" dirty="0">
                <a:solidFill>
                  <a:srgbClr val="2D2DB9">
                    <a:lumMod val="50000"/>
                  </a:srgbClr>
                </a:solidFill>
              </a:rPr>
              <a:t>Filters are boolean expressions that can be combined using parentheses along with &amp;&amp; and || operators. </a:t>
            </a:r>
          </a:p>
          <a:p>
            <a:endParaRPr lang="en-US" dirty="0"/>
          </a:p>
        </p:txBody>
      </p:sp>
    </p:spTree>
    <p:extLst>
      <p:ext uri="{BB962C8B-B14F-4D97-AF65-F5344CB8AC3E}">
        <p14:creationId xmlns:p14="http://schemas.microsoft.com/office/powerpoint/2010/main" val="387925806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4572000" y="0"/>
            <a:ext cx="0" cy="6858000"/>
          </a:xfrm>
          <a:prstGeom prst="line">
            <a:avLst/>
          </a:prstGeom>
          <a:solidFill>
            <a:schemeClr val="accent1"/>
          </a:solidFill>
          <a:ln w="25400" cap="flat" cmpd="sng" algn="ctr">
            <a:solidFill>
              <a:schemeClr val="tx1"/>
            </a:solidFill>
            <a:prstDash val="solid"/>
            <a:round/>
            <a:headEnd type="none" w="med" len="med"/>
            <a:tailEnd type="none" w="med" len="med"/>
          </a:ln>
          <a:effectLst/>
        </p:spPr>
      </p:cxnSp>
      <p:pic>
        <p:nvPicPr>
          <p:cNvPr id="5" name="Picture 4">
            <a:extLst>
              <a:ext uri="{FF2B5EF4-FFF2-40B4-BE49-F238E27FC236}">
                <a16:creationId xmlns:a16="http://schemas.microsoft.com/office/drawing/2014/main" id="{A614480B-FDDA-487B-A892-A6B6B02DE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4572001" cy="6858000"/>
          </a:xfrm>
          <a:prstGeom prst="rect">
            <a:avLst/>
          </a:prstGeom>
        </p:spPr>
      </p:pic>
      <p:pic>
        <p:nvPicPr>
          <p:cNvPr id="8" name="Picture 7">
            <a:extLst>
              <a:ext uri="{FF2B5EF4-FFF2-40B4-BE49-F238E27FC236}">
                <a16:creationId xmlns:a16="http://schemas.microsoft.com/office/drawing/2014/main" id="{E4D6C546-A86C-4EA7-BA41-B084A0F8F4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extLst>
      <p:ext uri="{BB962C8B-B14F-4D97-AF65-F5344CB8AC3E}">
        <p14:creationId xmlns:p14="http://schemas.microsoft.com/office/powerpoint/2010/main" val="150280196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bwMode="auto">
          <a:xfrm>
            <a:off x="4572000" y="0"/>
            <a:ext cx="0" cy="6858000"/>
          </a:xfrm>
          <a:prstGeom prst="line">
            <a:avLst/>
          </a:prstGeom>
          <a:solidFill>
            <a:schemeClr val="accent1"/>
          </a:solidFill>
          <a:ln w="25400" cap="flat" cmpd="sng" algn="ctr">
            <a:solidFill>
              <a:schemeClr val="tx1"/>
            </a:solidFill>
            <a:prstDash val="solid"/>
            <a:round/>
            <a:headEnd type="none" w="med" len="med"/>
            <a:tailEnd type="none" w="med" len="med"/>
          </a:ln>
          <a:effectLst/>
        </p:spPr>
      </p:cxnSp>
      <p:pic>
        <p:nvPicPr>
          <p:cNvPr id="6" name="Picture 5">
            <a:extLst>
              <a:ext uri="{FF2B5EF4-FFF2-40B4-BE49-F238E27FC236}">
                <a16:creationId xmlns:a16="http://schemas.microsoft.com/office/drawing/2014/main" id="{C9609EEA-0237-46DE-AF09-CF86BF47E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
            <a:ext cx="4572001" cy="6858003"/>
          </a:xfrm>
          <a:prstGeom prst="rect">
            <a:avLst/>
          </a:prstGeom>
        </p:spPr>
      </p:pic>
      <p:pic>
        <p:nvPicPr>
          <p:cNvPr id="8" name="Picture 7">
            <a:extLst>
              <a:ext uri="{FF2B5EF4-FFF2-40B4-BE49-F238E27FC236}">
                <a16:creationId xmlns:a16="http://schemas.microsoft.com/office/drawing/2014/main" id="{D89AF221-8C07-411E-8510-35C77FDF23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1" y="-3"/>
            <a:ext cx="4584356" cy="6858000"/>
          </a:xfrm>
          <a:prstGeom prst="rect">
            <a:avLst/>
          </a:prstGeom>
        </p:spPr>
      </p:pic>
    </p:spTree>
    <p:extLst>
      <p:ext uri="{BB962C8B-B14F-4D97-AF65-F5344CB8AC3E}">
        <p14:creationId xmlns:p14="http://schemas.microsoft.com/office/powerpoint/2010/main" val="3930581035"/>
      </p:ext>
    </p:extLst>
  </p:cSld>
  <p:clrMapOvr>
    <a:masterClrMapping/>
  </p:clrMapOvr>
  <p:transition/>
</p:sld>
</file>

<file path=ppt/theme/theme1.xml><?xml version="1.0" encoding="utf-8"?>
<a:theme xmlns:a="http://schemas.openxmlformats.org/drawingml/2006/main" name="CCR">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66"/>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5400" cap="flat" cmpd="sng" algn="ctr">
          <a:solidFill>
            <a:schemeClr val="accent2"/>
          </a:solidFill>
          <a:prstDash val="solid"/>
          <a:round/>
          <a:headEnd type="none" w="med" len="med"/>
          <a:tailEnd type="none" w="med" len="med"/>
        </a:ln>
        <a:effectLst/>
      </a:spPr>
      <a:bodyPr rtlCol="0" anchor="ctr"/>
      <a:lstStyle>
        <a:defPPr algn="ctr">
          <a:defRPr/>
        </a:defPPr>
      </a:lstStyle>
    </a:spDef>
    <a:lnDef>
      <a:spPr bwMode="auto">
        <a:solidFill>
          <a:schemeClr val="accent1"/>
        </a:solidFill>
        <a:ln w="25400" cap="flat" cmpd="sng" algn="ctr">
          <a:solidFill>
            <a:schemeClr val="tx1"/>
          </a:solidFill>
          <a:prstDash val="solid"/>
          <a:round/>
          <a:headEnd type="none" w="med" len="med"/>
          <a:tailEnd type="none" w="med" len="med"/>
        </a:ln>
        <a:effectLst/>
      </a:spPr>
      <a:bodyPr/>
      <a:lstStyle/>
    </a:lnDef>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CR" id="{F1817F13-F128-435F-96CA-894C98EEA073}" vid="{47CCF2DE-3EE0-4DD5-A519-FC3D0DB566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HIL Wireshark</Template>
  <TotalTime>933</TotalTime>
  <Words>1170</Words>
  <Application>Microsoft Office PowerPoint</Application>
  <PresentationFormat>On-screen Show (4:3)</PresentationFormat>
  <Paragraphs>61</Paragraphs>
  <Slides>13</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CCR</vt:lpstr>
      <vt:lpstr>How to play Cyber Space Odyssey</vt:lpstr>
      <vt:lpstr>Story</vt:lpstr>
      <vt:lpstr>Game World</vt:lpstr>
      <vt:lpstr>Game World</vt:lpstr>
      <vt:lpstr>Obtaining Clues</vt:lpstr>
      <vt:lpstr>Making an Accusation</vt:lpstr>
      <vt:lpstr>Just for fun: Hacking other spaceships</vt:lpstr>
      <vt:lpstr>Scoring</vt:lpstr>
      <vt:lpstr>Flying the Spaceship</vt:lpstr>
      <vt:lpstr>Decrypting Clues</vt:lpstr>
      <vt:lpstr>Using Wireshark</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Gameplay</dc:title>
  <dc:creator>Kendra Graham</dc:creator>
  <cp:lastModifiedBy>NYKL, SCOTT L CIV USAF AETC AFIT/ENG</cp:lastModifiedBy>
  <cp:revision>45</cp:revision>
  <dcterms:created xsi:type="dcterms:W3CDTF">2016-06-24T02:05:37Z</dcterms:created>
  <dcterms:modified xsi:type="dcterms:W3CDTF">2023-07-24T11:08:00Z</dcterms:modified>
</cp:coreProperties>
</file>