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handoutMasterIdLst>
    <p:handoutMasterId r:id="rId24"/>
  </p:handoutMasterIdLst>
  <p:sldIdLst>
    <p:sldId id="280" r:id="rId2"/>
    <p:sldId id="363" r:id="rId3"/>
    <p:sldId id="364" r:id="rId4"/>
    <p:sldId id="365" r:id="rId5"/>
    <p:sldId id="330" r:id="rId6"/>
    <p:sldId id="331" r:id="rId7"/>
    <p:sldId id="367" r:id="rId8"/>
    <p:sldId id="375" r:id="rId9"/>
    <p:sldId id="366" r:id="rId10"/>
    <p:sldId id="256" r:id="rId11"/>
    <p:sldId id="261" r:id="rId12"/>
    <p:sldId id="368" r:id="rId13"/>
    <p:sldId id="269" r:id="rId14"/>
    <p:sldId id="369" r:id="rId15"/>
    <p:sldId id="265" r:id="rId16"/>
    <p:sldId id="264" r:id="rId17"/>
    <p:sldId id="370" r:id="rId18"/>
    <p:sldId id="372" r:id="rId19"/>
    <p:sldId id="376" r:id="rId20"/>
    <p:sldId id="268" r:id="rId21"/>
    <p:sldId id="27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67" autoAdjust="0"/>
    <p:restoredTop sz="94660"/>
  </p:normalViewPr>
  <p:slideViewPr>
    <p:cSldViewPr snapToGrid="0">
      <p:cViewPr varScale="1">
        <p:scale>
          <a:sx n="173" d="100"/>
          <a:sy n="17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34" d="100"/>
          <a:sy n="134" d="100"/>
        </p:scale>
        <p:origin x="4752" y="1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C90F1B-D4FB-FBC8-358F-F143FCFCAC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DD5AB0-E66F-8672-8657-CFD833A24B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D3694-B1EA-466B-B4AB-A09306B1DB39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50504B-4D27-08F0-2B1D-4E7908335C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4AD451-2A74-D79B-6A50-961EE9492E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F3C7F-4975-42B3-B795-7E65AA5EE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47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4AE35-CD18-42C2-8AAA-54B97BCF936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EA5E0-B5D9-4C0D-A5A3-0BABAEC3E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70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</a:t>
            </a:r>
            <a:r>
              <a:rPr lang="en-US" baseline="0" dirty="0"/>
              <a:t> Downloaded from a Bulletin Board Service via Prodigy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 present previous</a:t>
            </a:r>
            <a:r>
              <a:rPr lang="en-US" baseline="0" dirty="0"/>
              <a:t> visualization work</a:t>
            </a:r>
          </a:p>
          <a:p>
            <a:r>
              <a:rPr lang="en-US" baseline="0" dirty="0"/>
              <a:t>o turn raw data into decision-ready knowledge</a:t>
            </a:r>
          </a:p>
          <a:p>
            <a:r>
              <a:rPr lang="en-US" baseline="0" dirty="0"/>
              <a:t>o discuss computer graphics rendering approaches to handle large amounts of data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 Sensor </a:t>
            </a:r>
            <a:r>
              <a:rPr lang="en-US"/>
              <a:t>data in not in a “human format”.</a:t>
            </a: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 Russian rocket launch (Proton-M</a:t>
            </a:r>
            <a:r>
              <a:rPr lang="en-US" baseline="0" dirty="0"/>
              <a:t> ) July 2, 2013</a:t>
            </a:r>
            <a:endParaRPr lang="en-US" dirty="0"/>
          </a:p>
          <a:p>
            <a:r>
              <a:rPr lang="en-US" dirty="0"/>
              <a:t>o how do we turn disparate, non-uniform</a:t>
            </a:r>
            <a:r>
              <a:rPr lang="en-US" baseline="0" dirty="0"/>
              <a:t> data from sensors and databases into a “living” 3D world?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</a:t>
            </a:r>
            <a:r>
              <a:rPr lang="en-US" baseline="0" dirty="0"/>
              <a:t> humans naturally perceive a 3D world that changes over time</a:t>
            </a:r>
          </a:p>
          <a:p>
            <a:r>
              <a:rPr lang="en-US" baseline="0" dirty="0"/>
              <a:t>o most data we have is not conveyed in this way</a:t>
            </a:r>
          </a:p>
          <a:p>
            <a:r>
              <a:rPr lang="en-US" baseline="0" dirty="0"/>
              <a:t>o need to be domain expert to comprehend sensor output</a:t>
            </a:r>
          </a:p>
          <a:p>
            <a:r>
              <a:rPr lang="en-US" dirty="0"/>
              <a:t>o Leverage power of human 3D visual system using 3D Virtual Worlds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86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21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60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5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67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75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9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98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4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0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39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4587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95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63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048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20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3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1B464CC-2589-4E96-8B79-C5BAE7A248CD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F7E43307-D95E-4255-AAEA-923435DE6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067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hyperlink" Target="mailto:scott.nykl@afit.edu" TargetMode="External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jpe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jpe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jpeg"/><Relationship Id="rId4" Type="http://schemas.openxmlformats.org/officeDocument/2006/relationships/image" Target="../media/image40.png"/><Relationship Id="rId9" Type="http://schemas.openxmlformats.org/officeDocument/2006/relationships/image" Target="../media/image4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png"/><Relationship Id="rId2" Type="http://schemas.openxmlformats.org/officeDocument/2006/relationships/hyperlink" Target="http://www.google.com/url?sa=i&amp;rct=j&amp;q=&amp;esrc=s&amp;frm=1&amp;source=images&amp;cd=&amp;cad=rja&amp;uact=8&amp;docid=CfselJj_CTaHpM&amp;tbnid=RrFHT1-B-LenyM:&amp;ved=0CAUQjRw&amp;url=http://airheadsfly.com/2014/06/30/boeing-offers-kc-46-to-south-korea/&amp;ei=4fKzU9DzC-jQsATV_YHIBQ&amp;bvm=bv.70138588,d.cWc&amp;psig=AFQjCNH5NBeX0zm2Ef7yfWPOGSYIO_lmFg&amp;ust=140438842180364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Fraps\Screenshots\NyklParallaxGLCS 2013-03-17 21-57-31-87.png"/>
          <p:cNvPicPr>
            <a:picLocks noChangeAspect="1" noChangeArrowheads="1"/>
          </p:cNvPicPr>
          <p:nvPr/>
        </p:nvPicPr>
        <p:blipFill>
          <a:blip r:embed="rId3" cstate="screen"/>
          <a:stretch>
            <a:fillRect/>
          </a:stretch>
        </p:blipFill>
        <p:spPr bwMode="auto">
          <a:xfrm>
            <a:off x="13968423" y="2056221"/>
            <a:ext cx="914479" cy="938865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8575" y="5715001"/>
            <a:ext cx="2621188" cy="11429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Dayton Digital Summit</a:t>
            </a:r>
          </a:p>
          <a:p>
            <a:r>
              <a:rPr lang="en-US" dirty="0"/>
              <a:t>12 May 2023</a:t>
            </a:r>
          </a:p>
          <a:p>
            <a:r>
              <a:rPr lang="en-US" dirty="0"/>
              <a:t>Dr. Scott Nykl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8" name="Picture 4" descr="C:\stm\usr\doc\scott\phd\images\planarVsCurvedSilhouetteB.png"/>
          <p:cNvPicPr>
            <a:picLocks noChangeAspect="1" noChangeArrowheads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>
            <a:off x="10294181" y="2052320"/>
            <a:ext cx="1908213" cy="4804064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030" name="Picture 6" descr="C:\stm\usr\doc\scott\phd\images\curvedRippleSphere.png"/>
          <p:cNvPicPr>
            <a:picLocks noChangeAspect="1" noChangeArrowheads="1"/>
          </p:cNvPicPr>
          <p:nvPr/>
        </p:nvPicPr>
        <p:blipFill>
          <a:blip r:embed="rId5" cstate="screen"/>
          <a:stretch>
            <a:fillRect/>
          </a:stretch>
        </p:blipFill>
        <p:spPr bwMode="auto">
          <a:xfrm>
            <a:off x="13258800" y="2057400"/>
            <a:ext cx="944962" cy="944962"/>
          </a:xfrm>
          <a:prstGeom prst="rect">
            <a:avLst/>
          </a:prstGeom>
          <a:noFill/>
        </p:spPr>
      </p:pic>
      <p:pic>
        <p:nvPicPr>
          <p:cNvPr id="1031" name="Picture 7" descr="C:\stm\usr\doc\scott\phd\images\curvedSphereWood.png"/>
          <p:cNvPicPr>
            <a:picLocks noChangeAspect="1" noChangeArrowheads="1"/>
          </p:cNvPicPr>
          <p:nvPr/>
        </p:nvPicPr>
        <p:blipFill>
          <a:blip r:embed="rId6" cstate="screen"/>
          <a:stretch>
            <a:fillRect/>
          </a:stretch>
        </p:blipFill>
        <p:spPr bwMode="auto">
          <a:xfrm>
            <a:off x="12525375" y="2057656"/>
            <a:ext cx="975445" cy="951058"/>
          </a:xfrm>
          <a:prstGeom prst="rect">
            <a:avLst/>
          </a:prstGeom>
          <a:noFill/>
        </p:spPr>
      </p:pic>
      <p:pic>
        <p:nvPicPr>
          <p:cNvPr id="1032" name="Picture 8" descr="C:\stm\usr\doc\Screenshots\CIC and JPALS\Wakestrip2.png"/>
          <p:cNvPicPr>
            <a:picLocks noChangeAspect="1" noChangeArrowheads="1"/>
          </p:cNvPicPr>
          <p:nvPr/>
        </p:nvPicPr>
        <p:blipFill>
          <a:blip r:embed="rId7" cstate="screen"/>
          <a:stretch>
            <a:fillRect/>
          </a:stretch>
        </p:blipFill>
        <p:spPr bwMode="auto">
          <a:xfrm>
            <a:off x="12496800" y="3733800"/>
            <a:ext cx="1597290" cy="951058"/>
          </a:xfrm>
          <a:prstGeom prst="rect">
            <a:avLst/>
          </a:prstGeom>
          <a:noFill/>
        </p:spPr>
      </p:pic>
      <p:pic>
        <p:nvPicPr>
          <p:cNvPr id="2050" name="Picture 2" descr="C:\stm\usr\doc\scott\phd\images\OrlandoBox.pn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9903665" y="0"/>
            <a:ext cx="2323147" cy="2208847"/>
          </a:xfrm>
          <a:prstGeom prst="rect">
            <a:avLst/>
          </a:prstGeom>
          <a:noFill/>
        </p:spPr>
      </p:pic>
      <p:pic>
        <p:nvPicPr>
          <p:cNvPr id="2051" name="Picture 3" descr="C:\stm\usr\doc\scott\phd\images\jpals\QuadWak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22" y="0"/>
            <a:ext cx="6674819" cy="4581364"/>
          </a:xfrm>
          <a:prstGeom prst="rect">
            <a:avLst/>
          </a:prstGeom>
          <a:noFill/>
        </p:spPr>
      </p:pic>
      <p:pic>
        <p:nvPicPr>
          <p:cNvPr id="2052" name="Picture 4" descr="C:\stm\usr\doc\scott\phd\images\jpals\F3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411196" y="-381000"/>
            <a:ext cx="3365788" cy="210312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1" cstate="screen"/>
          <a:stretch>
            <a:fillRect/>
          </a:stretch>
        </p:blipFill>
        <p:spPr bwMode="auto">
          <a:xfrm>
            <a:off x="1524001" y="2057401"/>
            <a:ext cx="5060119" cy="25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aar\doc\Presentations\AAR AFIT Quarterly Meetings\slides\img\aar-refueling-general-exampl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052319"/>
            <a:ext cx="7072011" cy="33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stm\usr\doc\Screenshots\SIGGRAPH 2012 RTL\Main Image 1.png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6968643" y="2023442"/>
            <a:ext cx="3395352" cy="3333515"/>
          </a:xfrm>
          <a:prstGeom prst="rect">
            <a:avLst/>
          </a:prstGeom>
          <a:noFill/>
        </p:spPr>
      </p:pic>
      <p:pic>
        <p:nvPicPr>
          <p:cNvPr id="18" name="Picture 4" descr="C:\aftrBurner\usr\doc\Screenshots\Aerial Refueling\C12overWPAFB4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34470" y="0"/>
            <a:ext cx="3775189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732" y="5354667"/>
            <a:ext cx="5227090" cy="1503333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"Using 3D Digital Twins for Computer Vision Research and Cyber Education"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4D62B07-DC6F-08FA-C70A-04B1B46AAAC4}"/>
              </a:ext>
            </a:extLst>
          </p:cNvPr>
          <p:cNvSpPr txBox="1">
            <a:spLocks/>
          </p:cNvSpPr>
          <p:nvPr/>
        </p:nvSpPr>
        <p:spPr>
          <a:xfrm>
            <a:off x="4730992" y="5396342"/>
            <a:ext cx="3409950" cy="146325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None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Air Force Institute of Technology (AFIT)</a:t>
            </a:r>
          </a:p>
          <a:p>
            <a:r>
              <a:rPr lang="en-US" dirty="0">
                <a:hlinkClick r:id="rId15"/>
              </a:rPr>
              <a:t>scott.nykl@afit.edu</a:t>
            </a:r>
            <a:endParaRPr lang="en-US" dirty="0"/>
          </a:p>
          <a:p>
            <a:r>
              <a:rPr lang="en-US" dirty="0"/>
              <a:t>Youtube.com/</a:t>
            </a:r>
            <a:r>
              <a:rPr lang="en-US" dirty="0" err="1"/>
              <a:t>scottnykl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stm\usr\doc\PublicityPhotosVideos\CIC\avionicsHangar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3425" y="1683080"/>
            <a:ext cx="3838575" cy="517492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3D Graphics are Awesome.</a:t>
            </a:r>
            <a:br>
              <a:rPr lang="en-US" dirty="0"/>
            </a:br>
            <a:r>
              <a:rPr lang="en-US" dirty="0"/>
              <a:t>Virtual Worlds are Powerful.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098" name="Picture 2" descr="https://www.lo-tech.co.uk/wp-content/uploads/2014/12/Doom-Start-Unfilter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1810" y="-1"/>
            <a:ext cx="5130585" cy="3752849"/>
          </a:xfrm>
          <a:prstGeom prst="rect">
            <a:avLst/>
          </a:prstGeom>
          <a:noFill/>
        </p:spPr>
      </p:pic>
      <p:pic>
        <p:nvPicPr>
          <p:cNvPr id="4100" name="Picture 4" descr="http://www.innoveware.com/quake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51813" y="3038012"/>
            <a:ext cx="5130584" cy="3819988"/>
          </a:xfrm>
          <a:prstGeom prst="rect">
            <a:avLst/>
          </a:prstGeom>
          <a:noFill/>
        </p:spPr>
      </p:pic>
      <p:pic>
        <p:nvPicPr>
          <p:cNvPr id="4103" name="Picture 7" descr="http://legacy.3drealms.com/duke3d/shots/shot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95471" y="2735207"/>
            <a:ext cx="5490844" cy="4122792"/>
          </a:xfrm>
          <a:prstGeom prst="rect">
            <a:avLst/>
          </a:prstGeo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5474E8F-03CD-4C46-9935-3D94CCC86D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9" t="10406" r="13433" b="23892"/>
          <a:stretch/>
        </p:blipFill>
        <p:spPr bwMode="auto">
          <a:xfrm>
            <a:off x="1395471" y="0"/>
            <a:ext cx="5490844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490FC4A-EF74-4D86-B6A1-D4C8C1F4C2A8}"/>
              </a:ext>
            </a:extLst>
          </p:cNvPr>
          <p:cNvCxnSpPr/>
          <p:nvPr/>
        </p:nvCxnSpPr>
        <p:spPr>
          <a:xfrm>
            <a:off x="2638425" y="1590675"/>
            <a:ext cx="1295400" cy="609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220" y="0"/>
            <a:ext cx="7620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Visualization digests complexity, lets one absorb knowledge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5" descr="StuntParkS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2965450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Pirelli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3200400"/>
            <a:ext cx="2965450" cy="164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SpaceRacerS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4646" y="4953000"/>
            <a:ext cx="2831284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icosahedra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1143000"/>
            <a:ext cx="3672840" cy="239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ForceMoment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4846320"/>
            <a:ext cx="2964180" cy="201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stm\usr\doc\I3D 2013\acmsiggraph\images\woodCollision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3400" y="1143001"/>
            <a:ext cx="2514600" cy="3371021"/>
          </a:xfrm>
          <a:prstGeom prst="rect">
            <a:avLst/>
          </a:prstGeom>
          <a:noFill/>
        </p:spPr>
      </p:pic>
      <p:pic>
        <p:nvPicPr>
          <p:cNvPr id="1027" name="Picture 3" descr="C:\stm\usr\doc\I3D 2013\acmsiggraph\images\OrlandoBox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95800" y="3505200"/>
            <a:ext cx="1600200" cy="1447800"/>
          </a:xfrm>
          <a:prstGeom prst="rect">
            <a:avLst/>
          </a:prstGeom>
          <a:noFill/>
        </p:spPr>
      </p:pic>
      <p:pic>
        <p:nvPicPr>
          <p:cNvPr id="1028" name="Picture 4" descr="C:\stm\usr\doc\Screenshots\Pirelli13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5660" y="4430340"/>
            <a:ext cx="3482340" cy="2427661"/>
          </a:xfrm>
          <a:prstGeom prst="rect">
            <a:avLst/>
          </a:prstGeom>
          <a:noFill/>
        </p:spPr>
      </p:pic>
      <p:pic>
        <p:nvPicPr>
          <p:cNvPr id="1029" name="Picture 5" descr="C:\stm\usr\doc\Screenshots\TerrainWoolandHillsCA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96001" y="3505200"/>
            <a:ext cx="2057399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Virtual Worlds naturally map to 3D geospatial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 descr="C:\stm\usr\doc\Screenshots\SIGGRAPH 2012 RTL\Main Image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6380" y="1668780"/>
            <a:ext cx="4328160" cy="2705100"/>
          </a:xfrm>
          <a:prstGeom prst="rect">
            <a:avLst/>
          </a:prstGeom>
          <a:noFill/>
        </p:spPr>
      </p:pic>
      <p:pic>
        <p:nvPicPr>
          <p:cNvPr id="2051" name="Picture 3" descr="C:\stm\usr\doc\Screenshots\SIGGRAPH 2012 RTL\Quad Screen JPALS Vi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2383" y="1671955"/>
            <a:ext cx="4813710" cy="2694305"/>
          </a:xfrm>
          <a:prstGeom prst="rect">
            <a:avLst/>
          </a:prstGeom>
          <a:noFill/>
        </p:spPr>
      </p:pic>
      <p:pic>
        <p:nvPicPr>
          <p:cNvPr id="2052" name="Picture 4" descr="C:\stm\usr\doc\Screenshots\Freewave Lossage Area\TxRx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6380" y="4373880"/>
            <a:ext cx="2521682" cy="2476500"/>
          </a:xfrm>
          <a:prstGeom prst="rect">
            <a:avLst/>
          </a:prstGeom>
          <a:noFill/>
        </p:spPr>
      </p:pic>
      <p:pic>
        <p:nvPicPr>
          <p:cNvPr id="2053" name="Picture 5" descr="C:\stm\usr\doc\Screenshots\UNI Dec 14 Flight Test\Image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360" y="4366260"/>
            <a:ext cx="3308874" cy="2484120"/>
          </a:xfrm>
          <a:prstGeom prst="rect">
            <a:avLst/>
          </a:prstGeom>
          <a:noFill/>
        </p:spPr>
      </p:pic>
      <p:pic>
        <p:nvPicPr>
          <p:cNvPr id="2054" name="Picture 6" descr="C:\stm\usr\doc\Screenshots\UNI Dec 14 Flight Test\Image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0766" y="4366260"/>
            <a:ext cx="3314374" cy="2484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19" y="-17950"/>
            <a:ext cx="10353762" cy="970450"/>
          </a:xfrm>
        </p:spPr>
        <p:txBody>
          <a:bodyPr/>
          <a:lstStyle/>
          <a:p>
            <a:r>
              <a:rPr lang="en-US" dirty="0"/>
              <a:t>Humans Perceive Data Visually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8" name="Picture 4" descr="C:\stm\usr\doc\scott\phd\images\jpals\flightDataSpreadSheet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286000" y="1066800"/>
            <a:ext cx="7550410" cy="5613394"/>
          </a:xfrm>
          <a:prstGeom prst="rect">
            <a:avLst/>
          </a:prstGeom>
          <a:noFill/>
        </p:spPr>
      </p:pic>
      <p:pic>
        <p:nvPicPr>
          <p:cNvPr id="1027" name="Picture 3" descr="C:\stm\usr\doc\scott\phd\images\jpals\QuadWake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524000" y="1295400"/>
            <a:ext cx="9194418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3" y="152407"/>
            <a:ext cx="2085975" cy="98489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8" y="1219202"/>
            <a:ext cx="2241551" cy="76873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27188" y="2057407"/>
            <a:ext cx="2133600" cy="116459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9" name="Picture 6" descr="http://geoserver.ing.puc.cl/info/docencia/ice1603/DIC/Correlation_Tracking_Guide_2010-Dateien/image0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3" y="3276600"/>
            <a:ext cx="2092751" cy="1143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" name="Picture 7" descr="C:\stm\usr\shared\mm\images\SatImages And ElevationData\Athens\Belpre18\bigmap.b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1150" y="4471990"/>
            <a:ext cx="2202180" cy="1223435"/>
          </a:xfrm>
          <a:prstGeom prst="rect">
            <a:avLst/>
          </a:prstGeom>
          <a:noFill/>
        </p:spPr>
      </p:pic>
      <p:pic>
        <p:nvPicPr>
          <p:cNvPr id="11" name="Picture 8" descr="C:\stm\usr\doc\Screenshots\SIGGRAPH 2012 RTL\Quad Screen JPALS View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1905003"/>
            <a:ext cx="5281168" cy="296363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572000" y="990600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Disparate, non-uniform inputs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sym typeface="Wingdings" pitchFamily="2" charset="2"/>
              </a:rPr>
              <a:t> Coherent, naturally understandable virtual world, real-time updates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4" name="Picture 2" descr="http://www.robotronic.co.nz/images/IMU_V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8421" y="5738814"/>
            <a:ext cx="1243361" cy="894347"/>
          </a:xfrm>
          <a:prstGeom prst="rect">
            <a:avLst/>
          </a:prstGeom>
          <a:noFill/>
        </p:spPr>
      </p:pic>
      <p:pic>
        <p:nvPicPr>
          <p:cNvPr id="15" name="Picture 12" descr="http://www.cidco.ca/images/equipements/1302286583XsensMtiG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5791208"/>
            <a:ext cx="1447800" cy="966407"/>
          </a:xfrm>
          <a:prstGeom prst="rect">
            <a:avLst/>
          </a:prstGeom>
          <a:noFill/>
        </p:spPr>
      </p:pic>
      <p:pic>
        <p:nvPicPr>
          <p:cNvPr id="16" name="Picture 14" descr="http://www.dfrobot.com/wiki/images/thumb/4/48/50_Channel_GS407_Helical_GPS_Receiver.png/400px-50_Channel_GS407_Helical_GPS_Receiver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04857" y="5787230"/>
            <a:ext cx="1066800" cy="1005459"/>
          </a:xfrm>
          <a:prstGeom prst="rect">
            <a:avLst/>
          </a:prstGeom>
          <a:noFill/>
        </p:spPr>
      </p:pic>
      <p:cxnSp>
        <p:nvCxnSpPr>
          <p:cNvPr id="17" name="Shape 16"/>
          <p:cNvCxnSpPr>
            <a:stCxn id="6" idx="3"/>
          </p:cNvCxnSpPr>
          <p:nvPr/>
        </p:nvCxnSpPr>
        <p:spPr>
          <a:xfrm>
            <a:off x="3762377" y="644853"/>
            <a:ext cx="733425" cy="2250751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hape 17"/>
          <p:cNvCxnSpPr>
            <a:stCxn id="7" idx="3"/>
          </p:cNvCxnSpPr>
          <p:nvPr/>
        </p:nvCxnSpPr>
        <p:spPr>
          <a:xfrm>
            <a:off x="3765559" y="1603566"/>
            <a:ext cx="730249" cy="1292035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8" idx="3"/>
          </p:cNvCxnSpPr>
          <p:nvPr/>
        </p:nvCxnSpPr>
        <p:spPr>
          <a:xfrm>
            <a:off x="3760788" y="2639703"/>
            <a:ext cx="277812" cy="71310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>
            <a:stCxn id="9" idx="3"/>
          </p:cNvCxnSpPr>
          <p:nvPr/>
        </p:nvCxnSpPr>
        <p:spPr>
          <a:xfrm flipV="1">
            <a:off x="3769162" y="3352803"/>
            <a:ext cx="269449" cy="495300"/>
          </a:xfrm>
          <a:prstGeom prst="bentConnector3">
            <a:avLst>
              <a:gd name="adj1" fmla="val 48232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hape 20"/>
          <p:cNvCxnSpPr>
            <a:stCxn id="10" idx="3"/>
          </p:cNvCxnSpPr>
          <p:nvPr/>
        </p:nvCxnSpPr>
        <p:spPr>
          <a:xfrm flipV="1">
            <a:off x="3783330" y="3810007"/>
            <a:ext cx="712470" cy="1273705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hape 21"/>
          <p:cNvCxnSpPr>
            <a:stCxn id="14" idx="3"/>
          </p:cNvCxnSpPr>
          <p:nvPr/>
        </p:nvCxnSpPr>
        <p:spPr>
          <a:xfrm flipV="1">
            <a:off x="3781774" y="3810002"/>
            <a:ext cx="714026" cy="2375987"/>
          </a:xfrm>
          <a:prstGeom prst="bent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15" idx="0"/>
          </p:cNvCxnSpPr>
          <p:nvPr/>
        </p:nvCxnSpPr>
        <p:spPr>
          <a:xfrm rot="16200000" flipV="1">
            <a:off x="3943350" y="4362450"/>
            <a:ext cx="1981200" cy="876300"/>
          </a:xfrm>
          <a:prstGeom prst="bentConnector3">
            <a:avLst>
              <a:gd name="adj1" fmla="val 35770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16" idx="0"/>
          </p:cNvCxnSpPr>
          <p:nvPr/>
        </p:nvCxnSpPr>
        <p:spPr>
          <a:xfrm rot="16200000" flipV="1">
            <a:off x="4628420" y="3677393"/>
            <a:ext cx="1977227" cy="2242457"/>
          </a:xfrm>
          <a:prstGeom prst="bentConnector3">
            <a:avLst>
              <a:gd name="adj1" fmla="val 35686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ight Arrow 24"/>
          <p:cNvSpPr/>
          <p:nvPr/>
        </p:nvSpPr>
        <p:spPr>
          <a:xfrm>
            <a:off x="4953000" y="3200400"/>
            <a:ext cx="304800" cy="304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6" descr="http://t1.gstatic.com/images?q=tbn:ANd9GcRG6xiS4V_dce365cSJTwePuh4NrjljOYAR_C4Fmlw6cKgY2HIaKYPHdUrb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686804" y="5791200"/>
            <a:ext cx="1322501" cy="990600"/>
          </a:xfrm>
          <a:prstGeom prst="rect">
            <a:avLst/>
          </a:prstGeom>
          <a:noFill/>
        </p:spPr>
      </p:pic>
      <p:cxnSp>
        <p:nvCxnSpPr>
          <p:cNvPr id="27" name="Elbow Connector 26"/>
          <p:cNvCxnSpPr>
            <a:stCxn id="26" idx="0"/>
          </p:cNvCxnSpPr>
          <p:nvPr/>
        </p:nvCxnSpPr>
        <p:spPr>
          <a:xfrm rot="16200000" flipV="1">
            <a:off x="5931326" y="2374482"/>
            <a:ext cx="1981200" cy="4852251"/>
          </a:xfrm>
          <a:prstGeom prst="bentConnector3">
            <a:avLst>
              <a:gd name="adj1" fmla="val 35799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 txBox="1">
            <a:spLocks/>
          </p:cNvSpPr>
          <p:nvPr/>
        </p:nvSpPr>
        <p:spPr>
          <a:xfrm>
            <a:off x="32766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en-US" sz="4400" b="1" dirty="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rPr>
              <a:t>Unification of Sensor Fusion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6432893" y="5081441"/>
            <a:ext cx="149667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026" idx="0"/>
          </p:cNvCxnSpPr>
          <p:nvPr/>
        </p:nvCxnSpPr>
        <p:spPr>
          <a:xfrm flipV="1">
            <a:off x="7924800" y="5076832"/>
            <a:ext cx="0" cy="7143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0" y="5791202"/>
            <a:ext cx="1066800" cy="988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tangle 28"/>
          <p:cNvSpPr/>
          <p:nvPr/>
        </p:nvSpPr>
        <p:spPr>
          <a:xfrm>
            <a:off x="4038600" y="29210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3D World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2D92A-B9AA-E9BA-55EA-0DD2E1B9C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Video – </a:t>
            </a:r>
            <a:r>
              <a:rPr lang="en-US" dirty="0" err="1"/>
              <a:t>Virt</a:t>
            </a:r>
            <a:r>
              <a:rPr lang="en-US" dirty="0"/>
              <a:t> World mirror Real World, in Real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AEF21-6BD8-48DE-DEB8-153D60BF4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Affine RT Link.mp4</a:t>
            </a:r>
          </a:p>
          <a:p>
            <a:r>
              <a:rPr lang="en-US" dirty="0"/>
              <a:t>Reduce Bandwidth</a:t>
            </a:r>
          </a:p>
          <a:p>
            <a:r>
              <a:rPr lang="en-US" dirty="0"/>
              <a:t>Leverage a-priori information</a:t>
            </a:r>
          </a:p>
          <a:p>
            <a:r>
              <a:rPr lang="en-US" dirty="0"/>
              <a:t>New abilities possible w/ common frame &amp; viz (sat LOS intuition)</a:t>
            </a:r>
          </a:p>
        </p:txBody>
      </p:sp>
    </p:spTree>
    <p:extLst>
      <p:ext uri="{BB962C8B-B14F-4D97-AF65-F5344CB8AC3E}">
        <p14:creationId xmlns:p14="http://schemas.microsoft.com/office/powerpoint/2010/main" val="3698686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D59AD-DCAF-E621-C19E-122A27F9E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How Difficult is Aerial Refueling? | Hill Aerospace Museum">
            <a:extLst>
              <a:ext uri="{FF2B5EF4-FFF2-40B4-BE49-F238E27FC236}">
                <a16:creationId xmlns:a16="http://schemas.microsoft.com/office/drawing/2014/main" id="{2E4F6F7B-51B5-E2C0-9702-1077439D7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181850" cy="403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E226A6C-AFDF-20CB-9201-94BE6A361F0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6" y="2281881"/>
            <a:ext cx="6410324" cy="457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ot Fuel? Fixing the US Military's Aerial Refueling Architecture - Defense  One">
            <a:extLst>
              <a:ext uri="{FF2B5EF4-FFF2-40B4-BE49-F238E27FC236}">
                <a16:creationId xmlns:a16="http://schemas.microsoft.com/office/drawing/2014/main" id="{0A5794E2-D606-4F87-6AFF-D8524AAD6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39791"/>
            <a:ext cx="6148820" cy="281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82C02A-A883-56C1-4E6D-7FB270EF02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662" y="0"/>
            <a:ext cx="552069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85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676" y="-255992"/>
            <a:ext cx="9067324" cy="1143000"/>
          </a:xfrm>
        </p:spPr>
        <p:txBody>
          <a:bodyPr>
            <a:normAutofit/>
          </a:bodyPr>
          <a:lstStyle/>
          <a:p>
            <a:r>
              <a:rPr lang="en-US" dirty="0"/>
              <a:t>Automated Aerial Refueling</a:t>
            </a:r>
          </a:p>
        </p:txBody>
      </p:sp>
      <p:pic>
        <p:nvPicPr>
          <p:cNvPr id="6" name="Picture 2" descr="http://airheadsfly.com/wp-content/uploads/2014/06/KC46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1600" y="596899"/>
            <a:ext cx="1676400" cy="11176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609600"/>
            <a:ext cx="1981200" cy="1155700"/>
          </a:xfrm>
          <a:prstGeom prst="rect">
            <a:avLst/>
          </a:prstGeom>
        </p:spPr>
      </p:pic>
      <p:pic>
        <p:nvPicPr>
          <p:cNvPr id="1026" name="Picture 2" descr="C:\aar\doc\Presentations\AAR AFIT Quarterly Meetings\slides\img\nykl2016VWStereo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607843"/>
            <a:ext cx="2057400" cy="110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aftrBurner\usr\doc\Screenshots\Aerial Refueling\C12overWPAFB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714500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18680" y="4191000"/>
            <a:ext cx="3429000" cy="2651760"/>
          </a:xfrm>
        </p:spPr>
        <p:txBody>
          <a:bodyPr>
            <a:normAutofit/>
          </a:bodyPr>
          <a:lstStyle/>
          <a:p>
            <a:r>
              <a:rPr lang="en-US" dirty="0"/>
              <a:t>Relative Positioning using Stereo Vision</a:t>
            </a:r>
          </a:p>
          <a:p>
            <a:r>
              <a:rPr lang="en-US" dirty="0"/>
              <a:t>GPS-Denied Environments</a:t>
            </a:r>
          </a:p>
        </p:txBody>
      </p:sp>
      <p:pic>
        <p:nvPicPr>
          <p:cNvPr id="10" name="Picture 2" descr="C:\stm\trunk\usr\doc\Screenshots\Oculus Rift\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609601"/>
            <a:ext cx="1793240" cy="1104605"/>
          </a:xfrm>
          <a:prstGeom prst="rect">
            <a:avLst/>
          </a:prstGeom>
          <a:noFill/>
        </p:spPr>
      </p:pic>
      <p:pic>
        <p:nvPicPr>
          <p:cNvPr id="11" name="Picture 3" descr="C:\aar\doc\Presentations\AAR AFIT Quarterly Meetings\slides\img\Checkerboard-Calibration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48220" y="609600"/>
            <a:ext cx="1850038" cy="110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45361"/>
            <a:ext cx="6139472" cy="35126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474" y="3570104"/>
            <a:ext cx="6052525" cy="32878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139475" cy="37216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5897" y="0"/>
            <a:ext cx="6166104" cy="372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82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07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2D92A-B9AA-E9BA-55EA-0DD2E1B9C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one automate Aerial Refueling?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AEF21-6BD8-48DE-DEB8-153D60BF4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9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482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25144"/>
          <a:stretch/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26103" y="6255871"/>
            <a:ext cx="7598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Automated Aerial Refueling </a:t>
            </a:r>
            <a:r>
              <a:rPr lang="en-US" sz="2800" dirty="0">
                <a:solidFill>
                  <a:srgbClr val="FF0000"/>
                </a:solidFill>
              </a:rPr>
              <a:t>SOLVED</a:t>
            </a:r>
            <a:r>
              <a:rPr lang="en-US" sz="2800" dirty="0"/>
              <a:t>???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394749" y="230188"/>
            <a:ext cx="7558269" cy="2325950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4430020" y="2285959"/>
            <a:ext cx="3190946" cy="677160"/>
          </a:xfrm>
          <a:prstGeom prst="straightConnector1">
            <a:avLst/>
          </a:prstGeom>
          <a:ln w="603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051644" y="-63015"/>
            <a:ext cx="1674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Receiver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86040" y="1955441"/>
            <a:ext cx="4455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Vision Sensor / Grad student</a:t>
            </a:r>
          </a:p>
        </p:txBody>
      </p:sp>
    </p:spTree>
    <p:extLst>
      <p:ext uri="{BB962C8B-B14F-4D97-AF65-F5344CB8AC3E}">
        <p14:creationId xmlns:p14="http://schemas.microsoft.com/office/powerpoint/2010/main" val="1309099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B49D7-0E5B-9F37-D0E6-F47672116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19E7BC-8B6B-3BFB-F8C6-9D7AFFCD73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8950" y="1"/>
            <a:ext cx="4689470" cy="1600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0F2E79-5CE1-1D74-2C93-4858AC8240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3260" y="0"/>
            <a:ext cx="4748740" cy="1600201"/>
          </a:xfrm>
          <a:prstGeom prst="rect">
            <a:avLst/>
          </a:prstGeom>
        </p:spPr>
      </p:pic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E06E3347-2513-B609-BB60-5230124D4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9300" y="4648201"/>
            <a:ext cx="5092700" cy="2430608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EE0D2C7-290C-8640-80DD-93023BC14B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3028950" y="4114801"/>
            <a:ext cx="4070349" cy="30527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311924-26AA-0300-65B9-848CF4BB64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8950" y="1600201"/>
            <a:ext cx="4407960" cy="304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B7A1E5-6DA3-6B59-B62E-9F748F2BA6B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3260" y="1600201"/>
            <a:ext cx="4729690" cy="304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6208EC-98B6-A0C4-89BB-2781725A70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9050" y="9526"/>
            <a:ext cx="3990975" cy="157846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2D79F04-4829-B672-6C2F-A064E25F244A}"/>
              </a:ext>
            </a:extLst>
          </p:cNvPr>
          <p:cNvSpPr txBox="1">
            <a:spLocks/>
          </p:cNvSpPr>
          <p:nvPr/>
        </p:nvSpPr>
        <p:spPr>
          <a:xfrm>
            <a:off x="-172213" y="896112"/>
            <a:ext cx="3182112" cy="506577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Edwards AFB</a:t>
            </a:r>
            <a:br>
              <a:rPr lang="en-US"/>
            </a:br>
            <a:br>
              <a:rPr lang="en-US"/>
            </a:br>
            <a:r>
              <a:rPr lang="en-US"/>
              <a:t> 2016, 2019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536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7152" y="923544"/>
            <a:ext cx="3182112" cy="5065776"/>
          </a:xfrm>
        </p:spPr>
        <p:txBody>
          <a:bodyPr>
            <a:normAutofit/>
          </a:bodyPr>
          <a:lstStyle/>
          <a:p>
            <a:r>
              <a:rPr lang="en-US" dirty="0"/>
              <a:t>EO &amp; LWIR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Flight Tests</a:t>
            </a:r>
            <a:br>
              <a:rPr lang="en-US" dirty="0"/>
            </a:br>
            <a:r>
              <a:rPr lang="en-US" dirty="0"/>
              <a:t>$$$</a:t>
            </a:r>
            <a:br>
              <a:rPr lang="en-US" dirty="0"/>
            </a:br>
            <a:r>
              <a:rPr lang="en-US" dirty="0"/>
              <a:t>Hard</a:t>
            </a:r>
            <a:br>
              <a:rPr lang="en-US" dirty="0"/>
            </a:br>
            <a:r>
              <a:rPr lang="en-US" dirty="0"/>
              <a:t>Approximate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7152" cy="34564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3280"/>
            <a:ext cx="9217152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90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440" y="365125"/>
            <a:ext cx="10119360" cy="1325563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Stereo Vision –based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RelNav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440" y="0"/>
            <a:ext cx="9723120" cy="697161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CFEEC1E-F55F-D262-20B6-A8B3424041BE}"/>
              </a:ext>
            </a:extLst>
          </p:cNvPr>
          <p:cNvSpPr txBox="1">
            <a:spLocks/>
          </p:cNvSpPr>
          <p:nvPr/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DEMO: Stereo Vision AAR</a:t>
            </a:r>
          </a:p>
        </p:txBody>
      </p:sp>
    </p:spTree>
    <p:extLst>
      <p:ext uri="{BB962C8B-B14F-4D97-AF65-F5344CB8AC3E}">
        <p14:creationId xmlns:p14="http://schemas.microsoft.com/office/powerpoint/2010/main" val="1783784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803EF-8280-4682-43E1-5359F6990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AFB17-059A-A067-CD37-7AD8DE1F6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457871-C037-EB79-BD0C-3E4FD7BF2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3951" cy="654367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40F779E-07BA-0195-8CB9-226157C58CD5}"/>
              </a:ext>
            </a:extLst>
          </p:cNvPr>
          <p:cNvSpPr txBox="1">
            <a:spLocks/>
          </p:cNvSpPr>
          <p:nvPr/>
        </p:nvSpPr>
        <p:spPr>
          <a:xfrm>
            <a:off x="1066195" y="7620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Video: ISVC 0:18, 2:50</a:t>
            </a:r>
          </a:p>
        </p:txBody>
      </p:sp>
    </p:spTree>
    <p:extLst>
      <p:ext uri="{BB962C8B-B14F-4D97-AF65-F5344CB8AC3E}">
        <p14:creationId xmlns:p14="http://schemas.microsoft.com/office/powerpoint/2010/main" val="327617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3D265-CF37-B08D-FFCC-00026EFFE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EFE02-4635-C5D1-3C7E-6CD76C454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D042A6-D415-1EE7-FD91-3722697BC1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086347" cy="3814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3FBD9D-1A4B-C8F3-833D-47CA7B0A76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43617" y="1874957"/>
            <a:ext cx="2948383" cy="11624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EF0D1F-E3C8-3292-62CF-0F41F74FAC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6348" y="-1"/>
            <a:ext cx="4445002" cy="33337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F396C3-3D46-7285-7B09-4F2EA3585A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4" y="3495675"/>
            <a:ext cx="4500479" cy="33753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312977-9C45-B687-796E-F611371B90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5351" y="0"/>
            <a:ext cx="3676650" cy="20137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57555C-E4DC-E416-6481-4B39D26241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9527" y="3047414"/>
            <a:ext cx="7672473" cy="381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05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2DFF4-EE22-F297-7179-881342E97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25B68-8B7F-DC67-82E6-75757F945B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4E8C1F-0939-9662-B313-5199FB11F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64" y="0"/>
            <a:ext cx="10759872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D4B6892-64FF-E934-343C-68299BEBEC2B}"/>
              </a:ext>
            </a:extLst>
          </p:cNvPr>
          <p:cNvSpPr txBox="1">
            <a:spLocks/>
          </p:cNvSpPr>
          <p:nvPr/>
        </p:nvSpPr>
        <p:spPr>
          <a:xfrm>
            <a:off x="1066195" y="7620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Video: Miller 3:20, 4:10, 4:50</a:t>
            </a:r>
          </a:p>
        </p:txBody>
      </p:sp>
    </p:spTree>
    <p:extLst>
      <p:ext uri="{BB962C8B-B14F-4D97-AF65-F5344CB8AC3E}">
        <p14:creationId xmlns:p14="http://schemas.microsoft.com/office/powerpoint/2010/main" val="3509411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F392833-27F8-B0FF-5256-E16C241E2E7A}"/>
              </a:ext>
            </a:extLst>
          </p:cNvPr>
          <p:cNvSpPr txBox="1">
            <a:spLocks/>
          </p:cNvSpPr>
          <p:nvPr/>
        </p:nvSpPr>
        <p:spPr>
          <a:xfrm>
            <a:off x="1066195" y="7620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Video: Vicon Approach</a:t>
            </a:r>
          </a:p>
        </p:txBody>
      </p:sp>
    </p:spTree>
    <p:extLst>
      <p:ext uri="{BB962C8B-B14F-4D97-AF65-F5344CB8AC3E}">
        <p14:creationId xmlns:p14="http://schemas.microsoft.com/office/powerpoint/2010/main" val="13573417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88" r="9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" y="66040"/>
            <a:ext cx="63601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Extrinsic Calibrations?</a:t>
            </a:r>
          </a:p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Bumped Cameras?</a:t>
            </a:r>
          </a:p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Occlusions?</a:t>
            </a:r>
          </a:p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Can we overcome these?</a:t>
            </a:r>
          </a:p>
          <a:p>
            <a:endParaRPr lang="en-US" sz="3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Monocular-based Visual </a:t>
            </a:r>
            <a:r>
              <a:rPr lang="en-US" sz="3600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RelNav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Approach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Convolutional Neural Networks (CNN)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BCC011C-A3D1-0DF5-38C2-9F1ADD8AA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2743" y="4569610"/>
            <a:ext cx="6949257" cy="228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2110</TotalTime>
  <Words>362</Words>
  <Application>Microsoft Office PowerPoint</Application>
  <PresentationFormat>Widescreen</PresentationFormat>
  <Paragraphs>63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Calisto MT</vt:lpstr>
      <vt:lpstr>Wingdings 2</vt:lpstr>
      <vt:lpstr>Slate</vt:lpstr>
      <vt:lpstr>"Using 3D Digital Twins for Computer Vision Research and Cyber Education"</vt:lpstr>
      <vt:lpstr>3D Graphics are Awesome. Virtual Worlds are Powerful.</vt:lpstr>
      <vt:lpstr>Visualization digests complexity, lets one absorb knowledge</vt:lpstr>
      <vt:lpstr>Virtual Worlds naturally map to 3D geospatial information.</vt:lpstr>
      <vt:lpstr>Humans Perceive Data Visually</vt:lpstr>
      <vt:lpstr>PowerPoint Presentation</vt:lpstr>
      <vt:lpstr>Video – Virt World mirror Real World, in Real Time</vt:lpstr>
      <vt:lpstr>PowerPoint Presentation</vt:lpstr>
      <vt:lpstr>Automated Aerial Refueling</vt:lpstr>
      <vt:lpstr>PowerPoint Presentation</vt:lpstr>
      <vt:lpstr>PowerPoint Presentation</vt:lpstr>
      <vt:lpstr>How does one automate Aerial Refueling?</vt:lpstr>
      <vt:lpstr>PowerPoint Presentation</vt:lpstr>
      <vt:lpstr>PowerPoint Presentation</vt:lpstr>
      <vt:lpstr>EO &amp; LWIR  Flight Tests $$$ Hard Approximate</vt:lpstr>
      <vt:lpstr>Stereo Vision –based RelNav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Relative Navigation for Autonomous Aerial Refueling</dc:title>
  <dc:creator>NYKL, SCOTT L CIV USAF AETC AFIT/ENG</dc:creator>
  <cp:lastModifiedBy>NYKL, SCOTT L CIV USAF AETC AFIT/ENG</cp:lastModifiedBy>
  <cp:revision>107</cp:revision>
  <dcterms:created xsi:type="dcterms:W3CDTF">2023-04-26T22:00:21Z</dcterms:created>
  <dcterms:modified xsi:type="dcterms:W3CDTF">2023-05-12T17:12:54Z</dcterms:modified>
</cp:coreProperties>
</file>