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5.xml" ContentType="application/vnd.openxmlformats-officedocument.presentationml.notes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4"/>
  </p:notesMasterIdLst>
  <p:handoutMasterIdLst>
    <p:handoutMasterId r:id="rId25"/>
  </p:handoutMasterIdLst>
  <p:sldIdLst>
    <p:sldId id="331" r:id="rId2"/>
    <p:sldId id="332" r:id="rId3"/>
    <p:sldId id="334" r:id="rId4"/>
    <p:sldId id="335" r:id="rId5"/>
    <p:sldId id="336" r:id="rId6"/>
    <p:sldId id="447" r:id="rId7"/>
    <p:sldId id="448" r:id="rId8"/>
    <p:sldId id="341" r:id="rId9"/>
    <p:sldId id="404" r:id="rId10"/>
    <p:sldId id="362" r:id="rId11"/>
    <p:sldId id="419" r:id="rId12"/>
    <p:sldId id="366" r:id="rId13"/>
    <p:sldId id="375" r:id="rId14"/>
    <p:sldId id="376" r:id="rId15"/>
    <p:sldId id="381" r:id="rId16"/>
    <p:sldId id="383" r:id="rId17"/>
    <p:sldId id="385" r:id="rId18"/>
    <p:sldId id="374" r:id="rId19"/>
    <p:sldId id="369" r:id="rId20"/>
    <p:sldId id="372" r:id="rId21"/>
    <p:sldId id="445" r:id="rId22"/>
    <p:sldId id="395" r:id="rId2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CCFFFF"/>
    <a:srgbClr val="FF0000"/>
    <a:srgbClr val="66CCFF"/>
    <a:srgbClr val="F8F8F8"/>
    <a:srgbClr val="EAEAEA"/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71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92" y="420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2858"/>
    </p:cViewPr>
  </p:sorterViewPr>
  <p:notesViewPr>
    <p:cSldViewPr snapToGrid="0">
      <p:cViewPr varScale="1">
        <p:scale>
          <a:sx n="65" d="100"/>
          <a:sy n="65" d="100"/>
        </p:scale>
        <p:origin x="3125" y="3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A241D02D-F0BE-479D-BFAE-28F6DABC062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340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61" tIns="44132" rIns="88261" bIns="44132" numCol="1" anchor="ctr" anchorCtr="0" compatLnSpc="1">
            <a:prstTxWarp prst="textNoShape">
              <a:avLst/>
            </a:prstTxWarp>
          </a:bodyPr>
          <a:lstStyle>
            <a:lvl1pPr defTabSz="883169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09A33344-A246-47EE-87AD-DC2B769C31C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51288" y="0"/>
            <a:ext cx="3071812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61" tIns="44132" rIns="88261" bIns="44132" numCol="1" anchor="ctr" anchorCtr="0" compatLnSpc="1">
            <a:prstTxWarp prst="textNoShape">
              <a:avLst/>
            </a:prstTxWarp>
          </a:bodyPr>
          <a:lstStyle>
            <a:lvl1pPr algn="r" defTabSz="883169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AF886B7E-9DF3-450F-92F2-1A3BF26B8AC0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7340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61" tIns="44132" rIns="88261" bIns="44132" numCol="1" anchor="b" anchorCtr="0" compatLnSpc="1">
            <a:prstTxWarp prst="textNoShape">
              <a:avLst/>
            </a:prstTxWarp>
          </a:bodyPr>
          <a:lstStyle>
            <a:lvl1pPr defTabSz="883169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53339C26-84D6-4CAB-9ACB-F216D653813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51288" y="8866188"/>
            <a:ext cx="3071812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8261" tIns="44132" rIns="88261" bIns="44132" numCol="1" anchor="b" anchorCtr="0" compatLnSpc="1">
            <a:prstTxWarp prst="textNoShape">
              <a:avLst/>
            </a:prstTxWarp>
          </a:bodyPr>
          <a:lstStyle>
            <a:lvl1pPr algn="r" defTabSz="882650">
              <a:defRPr sz="1100">
                <a:latin typeface="Helvetica" panose="020B0604020202020204" pitchFamily="34" charset="0"/>
              </a:defRPr>
            </a:lvl1pPr>
          </a:lstStyle>
          <a:p>
            <a:fld id="{DF7B4608-F3D0-4E52-ABA4-6F2681683C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345CDFB-7A76-4C4D-913D-3C7D6FE5DE2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ctr" anchorCtr="0" compatLnSpc="1">
            <a:prstTxWarp prst="textNoShape">
              <a:avLst/>
            </a:prstTxWarp>
          </a:bodyPr>
          <a:lstStyle>
            <a:lvl1pPr defTabSz="931168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FB24A69-0B86-44C0-95FA-F8D9A693114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3513" y="0"/>
            <a:ext cx="30368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ctr" anchorCtr="0" compatLnSpc="1">
            <a:prstTxWarp prst="textNoShape">
              <a:avLst/>
            </a:prstTxWarp>
          </a:bodyPr>
          <a:lstStyle>
            <a:lvl1pPr algn="r" defTabSz="931168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4" name="Rectangle 4">
            <a:extLst>
              <a:ext uri="{FF2B5EF4-FFF2-40B4-BE49-F238E27FC236}">
                <a16:creationId xmlns:a16="http://schemas.microsoft.com/office/drawing/2014/main" id="{AA27146D-C92E-4EEF-9F79-56BA93AB219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46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A01186F9-B596-4A19-9264-7D2B4FC636C4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0C645014-0F43-4A0F-901D-B500E062F28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3036888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b" anchorCtr="0" compatLnSpc="1">
            <a:prstTxWarp prst="textNoShape">
              <a:avLst/>
            </a:prstTxWarp>
          </a:bodyPr>
          <a:lstStyle>
            <a:lvl1pPr defTabSz="931168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A87C6AF3-49D0-4016-A1FB-7B03E0453D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3513" y="8832850"/>
            <a:ext cx="3036887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3160" tIns="46580" rIns="93160" bIns="46580" numCol="1" anchor="b" anchorCtr="0" compatLnSpc="1">
            <a:prstTxWarp prst="textNoShape">
              <a:avLst/>
            </a:prstTxWarp>
          </a:bodyPr>
          <a:lstStyle>
            <a:lvl1pPr algn="r" defTabSz="930275">
              <a:defRPr sz="1200">
                <a:latin typeface="Times New Roman" panose="02020603050405020304" pitchFamily="18" charset="0"/>
              </a:defRPr>
            </a:lvl1pPr>
          </a:lstStyle>
          <a:p>
            <a:fld id="{47794835-A72A-4AEF-B6EC-BD8CE85FBF4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99622B3D-0367-4444-9539-0A19B9C5C9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D0F231A0-42E6-42C1-AA16-355CDC8B6E93}" type="slidenum">
              <a:rPr lang="en-US" altLang="en-US">
                <a:latin typeface="Helvetica" panose="020B0604020202020204" pitchFamily="34" charset="0"/>
              </a:rPr>
              <a:pPr/>
              <a:t>1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EA8275E6-FD6A-48F9-B73C-B9CBBABB92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0E929097-3E92-4823-A49C-65FB8759C7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>
            <a:extLst>
              <a:ext uri="{FF2B5EF4-FFF2-40B4-BE49-F238E27FC236}">
                <a16:creationId xmlns:a16="http://schemas.microsoft.com/office/drawing/2014/main" id="{9F30B147-5EF2-41FD-A336-400E429072B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AE255C31-64E2-43F9-BBBD-9CEB59C57D52}" type="slidenum">
              <a:rPr lang="en-US" altLang="en-US">
                <a:latin typeface="Helvetica" panose="020B0604020202020204" pitchFamily="34" charset="0"/>
              </a:rPr>
              <a:pPr/>
              <a:t>2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3731" name="Rectangle 2">
            <a:extLst>
              <a:ext uri="{FF2B5EF4-FFF2-40B4-BE49-F238E27FC236}">
                <a16:creationId xmlns:a16="http://schemas.microsoft.com/office/drawing/2014/main" id="{B2EF8695-F0C2-4FCB-9C59-377007B3AE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>
            <a:extLst>
              <a:ext uri="{FF2B5EF4-FFF2-40B4-BE49-F238E27FC236}">
                <a16:creationId xmlns:a16="http://schemas.microsoft.com/office/drawing/2014/main" id="{A0CE4DCE-61B5-44FB-9697-E30B508F94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>
            <a:extLst>
              <a:ext uri="{FF2B5EF4-FFF2-40B4-BE49-F238E27FC236}">
                <a16:creationId xmlns:a16="http://schemas.microsoft.com/office/drawing/2014/main" id="{E4CBE908-8BB0-4DF6-A630-7278A1DB2F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12CC5BE-059E-4E33-A616-7566B8C50E03}" type="slidenum">
              <a:rPr lang="en-US" altLang="en-US">
                <a:latin typeface="Helvetica" panose="020B0604020202020204" pitchFamily="34" charset="0"/>
              </a:rPr>
              <a:pPr/>
              <a:t>3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5779" name="Rectangle 2">
            <a:extLst>
              <a:ext uri="{FF2B5EF4-FFF2-40B4-BE49-F238E27FC236}">
                <a16:creationId xmlns:a16="http://schemas.microsoft.com/office/drawing/2014/main" id="{8C41B09B-CF38-410C-AB74-BB59838E0F4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>
            <a:extLst>
              <a:ext uri="{FF2B5EF4-FFF2-40B4-BE49-F238E27FC236}">
                <a16:creationId xmlns:a16="http://schemas.microsoft.com/office/drawing/2014/main" id="{0C60F9F9-E7B8-45A8-91CF-E2EF6341BF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>
            <a:extLst>
              <a:ext uri="{FF2B5EF4-FFF2-40B4-BE49-F238E27FC236}">
                <a16:creationId xmlns:a16="http://schemas.microsoft.com/office/drawing/2014/main" id="{98DA1FFB-D227-47BC-9728-00B782DC28C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C9090DC-ADAD-4D5C-A055-EC054CBA9BCF}" type="slidenum">
              <a:rPr lang="en-US" altLang="en-US">
                <a:latin typeface="Helvetica" panose="020B0604020202020204" pitchFamily="34" charset="0"/>
              </a:rPr>
              <a:pPr/>
              <a:t>4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76803" name="Rectangle 2">
            <a:extLst>
              <a:ext uri="{FF2B5EF4-FFF2-40B4-BE49-F238E27FC236}">
                <a16:creationId xmlns:a16="http://schemas.microsoft.com/office/drawing/2014/main" id="{CD1394AA-6D61-4202-8BF0-CEA24B54731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>
            <a:extLst>
              <a:ext uri="{FF2B5EF4-FFF2-40B4-BE49-F238E27FC236}">
                <a16:creationId xmlns:a16="http://schemas.microsoft.com/office/drawing/2014/main" id="{F15A9A43-7F68-408F-9962-E7E257DA42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>
            <a:extLst>
              <a:ext uri="{FF2B5EF4-FFF2-40B4-BE49-F238E27FC236}">
                <a16:creationId xmlns:a16="http://schemas.microsoft.com/office/drawing/2014/main" id="{92D03978-248F-4696-B60F-15CD45A7CC0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A5C935A-6734-4108-A7F7-F209D07F3D5B}" type="slidenum">
              <a:rPr lang="en-US" altLang="en-US">
                <a:latin typeface="Helvetica" panose="020B0604020202020204" pitchFamily="34" charset="0"/>
              </a:rPr>
              <a:pPr/>
              <a:t>8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0899" name="Rectangle 2">
            <a:extLst>
              <a:ext uri="{FF2B5EF4-FFF2-40B4-BE49-F238E27FC236}">
                <a16:creationId xmlns:a16="http://schemas.microsoft.com/office/drawing/2014/main" id="{14A40313-58A0-42FC-AA3D-4253181108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>
            <a:extLst>
              <a:ext uri="{FF2B5EF4-FFF2-40B4-BE49-F238E27FC236}">
                <a16:creationId xmlns:a16="http://schemas.microsoft.com/office/drawing/2014/main" id="{BA8BA248-769F-4CA6-AD44-A8BE8C9CDC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F9EA5C68-574E-43D3-8AA4-1A0D2027A0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CBCCD95-CD05-47DB-845C-969685A4B775}" type="slidenum">
              <a:rPr lang="en-US" altLang="en-US">
                <a:latin typeface="Helvetica" panose="020B0604020202020204" pitchFamily="34" charset="0"/>
              </a:rPr>
              <a:pPr/>
              <a:t>9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D6CC32CC-C84C-408C-875E-EC881AC2B5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316F2FD8-38C8-4D92-A346-9A90DEADB3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E23A9656-86B1-4C99-926E-64E7EC4E86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6CB05FC-BB22-4350-90D1-FD01A765181B}" type="slidenum">
              <a:rPr lang="en-US" altLang="en-US">
                <a:latin typeface="Helvetica" panose="020B0604020202020204" pitchFamily="34" charset="0"/>
              </a:rPr>
              <a:pPr/>
              <a:t>10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8512BC6C-8103-4427-AE5D-8B16565989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365BBC49-203D-48FB-B5E3-E304CAFE68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8C2DA0D5-8D6D-4EE4-9EE4-6DBD76E8F7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35F994C-A057-4A63-AE72-3FF0DACC8E52}" type="slidenum">
              <a:rPr lang="en-US" altLang="en-US">
                <a:latin typeface="Helvetica" panose="020B0604020202020204" pitchFamily="34" charset="0"/>
              </a:rPr>
              <a:pPr/>
              <a:t>12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0B2AAB34-98DF-4C8C-A90B-B710AF16F0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FF7C1FB6-D31C-46B7-9D58-808998AF76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12E9F2BA-6286-4675-A574-E6B57F2B8F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9A63ADF-0873-41FA-9C34-062DC213BF4E}" type="slidenum">
              <a:rPr lang="en-US" altLang="en-US">
                <a:latin typeface="Helvetica" panose="020B0604020202020204" pitchFamily="34" charset="0"/>
              </a:rPr>
              <a:pPr/>
              <a:t>13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CB25B9E3-8879-4B53-9B9A-FE00C8F84C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F12CBF22-8D18-428E-9818-515DCCEEC8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>
            <a:extLst>
              <a:ext uri="{FF2B5EF4-FFF2-40B4-BE49-F238E27FC236}">
                <a16:creationId xmlns:a16="http://schemas.microsoft.com/office/drawing/2014/main" id="{6044D9D1-4022-4B17-AC3A-FC63E3105A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553468A-38EB-46C6-BF85-948BB8C046E0}" type="slidenum">
              <a:rPr lang="en-US" altLang="en-US">
                <a:latin typeface="Helvetica" panose="020B0604020202020204" pitchFamily="34" charset="0"/>
              </a:rPr>
              <a:pPr/>
              <a:t>14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7523" name="Rectangle 2">
            <a:extLst>
              <a:ext uri="{FF2B5EF4-FFF2-40B4-BE49-F238E27FC236}">
                <a16:creationId xmlns:a16="http://schemas.microsoft.com/office/drawing/2014/main" id="{34DA4BF8-CC55-4E4C-B1AE-1BCAB50DA7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>
            <a:extLst>
              <a:ext uri="{FF2B5EF4-FFF2-40B4-BE49-F238E27FC236}">
                <a16:creationId xmlns:a16="http://schemas.microsoft.com/office/drawing/2014/main" id="{02ECD0A4-9571-447C-BBD7-4957F74449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AEEB3116-0A89-4DB2-9F89-0978685564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73D6632-CA5F-4B56-8AD9-AB8805051578}" type="slidenum">
              <a:rPr lang="en-US" altLang="en-US">
                <a:latin typeface="Helvetica" panose="020B0604020202020204" pitchFamily="34" charset="0"/>
              </a:rPr>
              <a:pPr/>
              <a:t>15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1A4D3144-9169-4202-8CFC-05EBC65968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F45851CC-2986-4769-9EDF-BD13E088F1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D38E2BCC-6763-4F93-9A27-415FB4345D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CD9B9FD1-100D-4C2E-9427-0CDF0A2FB98D}" type="slidenum">
              <a:rPr lang="en-US" altLang="en-US">
                <a:latin typeface="Helvetica" panose="020B0604020202020204" pitchFamily="34" charset="0"/>
              </a:rPr>
              <a:pPr/>
              <a:t>16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4627EDFF-B8C3-4BDD-9F08-8EF15D1B48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727F1191-666F-4ECF-896F-F12B93A3AA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2869BB6A-A424-4A9F-8F08-9E5CED4A362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AD26438-1D7C-4B65-BD22-47AB5585AE9F}" type="slidenum">
              <a:rPr lang="en-US" altLang="en-US">
                <a:latin typeface="Helvetica" panose="020B0604020202020204" pitchFamily="34" charset="0"/>
              </a:rPr>
              <a:pPr/>
              <a:t>17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7C562C5D-B6F1-410C-9C15-862B61F47E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CCCFBF8B-BAA5-4791-B56F-89AE8DECAA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>
            <a:extLst>
              <a:ext uri="{FF2B5EF4-FFF2-40B4-BE49-F238E27FC236}">
                <a16:creationId xmlns:a16="http://schemas.microsoft.com/office/drawing/2014/main" id="{E95F55ED-CF22-47BB-A4F1-B460B1D8B5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93E603D-49B1-4296-AFD2-423EB8C53B4D}" type="slidenum">
              <a:rPr lang="en-US" altLang="en-US">
                <a:latin typeface="Helvetica" panose="020B0604020202020204" pitchFamily="34" charset="0"/>
              </a:rPr>
              <a:pPr/>
              <a:t>18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5475" name="Rectangle 2">
            <a:extLst>
              <a:ext uri="{FF2B5EF4-FFF2-40B4-BE49-F238E27FC236}">
                <a16:creationId xmlns:a16="http://schemas.microsoft.com/office/drawing/2014/main" id="{9BC7AB09-93B9-4BA4-877E-3CCE3D14DA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>
            <a:extLst>
              <a:ext uri="{FF2B5EF4-FFF2-40B4-BE49-F238E27FC236}">
                <a16:creationId xmlns:a16="http://schemas.microsoft.com/office/drawing/2014/main" id="{4F8C03A3-1A3A-401F-BD0A-A1C0DA492D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4798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>
            <a:extLst>
              <a:ext uri="{FF2B5EF4-FFF2-40B4-BE49-F238E27FC236}">
                <a16:creationId xmlns:a16="http://schemas.microsoft.com/office/drawing/2014/main" id="{63E5A769-B41F-409B-96F7-18D03BDE4B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4B1DCA8-7D2E-45C2-A17E-B777FE8BF056}" type="slidenum">
              <a:rPr lang="en-US" altLang="en-US">
                <a:latin typeface="Helvetica" panose="020B0604020202020204" pitchFamily="34" charset="0"/>
              </a:rPr>
              <a:pPr/>
              <a:t>19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0355" name="Rectangle 2">
            <a:extLst>
              <a:ext uri="{FF2B5EF4-FFF2-40B4-BE49-F238E27FC236}">
                <a16:creationId xmlns:a16="http://schemas.microsoft.com/office/drawing/2014/main" id="{8F55E19D-E8B3-4452-A038-9BCF911F5F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>
            <a:extLst>
              <a:ext uri="{FF2B5EF4-FFF2-40B4-BE49-F238E27FC236}">
                <a16:creationId xmlns:a16="http://schemas.microsoft.com/office/drawing/2014/main" id="{6D1C4F68-5A97-427E-AB9C-31AA19BCF8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4442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C05E2778-289B-4FA5-A492-109BEB5330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E7FBAA6-8447-4B86-94DA-8EBECE675900}" type="slidenum">
              <a:rPr lang="en-US" altLang="en-US">
                <a:latin typeface="Helvetica" panose="020B0604020202020204" pitchFamily="34" charset="0"/>
              </a:rPr>
              <a:pPr/>
              <a:t>20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79229461-A223-439E-9F67-F96DEE523F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1408816B-F76B-4AC2-A2E1-9FCADC0E3E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3092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CA637A56-6863-41EE-AA0A-373A6CE79C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B5DB225-437D-47A1-AC86-C348FBB6B5C2}" type="slidenum">
              <a:rPr lang="en-US" altLang="en-US">
                <a:latin typeface="Helvetica" panose="020B0604020202020204" pitchFamily="34" charset="0"/>
              </a:rPr>
              <a:pPr/>
              <a:t>21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866B417B-93D6-4ED8-B9CC-B9C6B0EAE8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CC7CAEC1-5261-4D7B-B4CB-0B9C19BF7C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>
            <a:extLst>
              <a:ext uri="{FF2B5EF4-FFF2-40B4-BE49-F238E27FC236}">
                <a16:creationId xmlns:a16="http://schemas.microsoft.com/office/drawing/2014/main" id="{DF69C08F-D0B7-4A7F-B4BC-CA12D73A0F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0275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509B2EB-74E1-4827-890E-11429954D163}" type="slidenum">
              <a:rPr lang="en-US" altLang="en-US">
                <a:latin typeface="Helvetica" panose="020B0604020202020204" pitchFamily="34" charset="0"/>
              </a:rPr>
              <a:pPr/>
              <a:t>22</a:t>
            </a:fld>
            <a:endParaRPr lang="en-US" altLang="en-US">
              <a:latin typeface="Helvetica" panose="020B0604020202020204" pitchFamily="34" charset="0"/>
            </a:endParaRPr>
          </a:p>
        </p:txBody>
      </p:sp>
      <p:sp>
        <p:nvSpPr>
          <p:cNvPr id="131075" name="Rectangle 2">
            <a:extLst>
              <a:ext uri="{FF2B5EF4-FFF2-40B4-BE49-F238E27FC236}">
                <a16:creationId xmlns:a16="http://schemas.microsoft.com/office/drawing/2014/main" id="{503BE3B8-8709-416F-955A-C1B867F722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>
            <a:extLst>
              <a:ext uri="{FF2B5EF4-FFF2-40B4-BE49-F238E27FC236}">
                <a16:creationId xmlns:a16="http://schemas.microsoft.com/office/drawing/2014/main" id="{5E9933E8-7EB8-47B5-A34A-BA868C636A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2CCE4291-D714-4279-B2A7-8F16FBBE1455}"/>
              </a:ext>
            </a:extLst>
          </p:cNvPr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67EC0B7F-4FC3-4478-9027-E8EE05E80D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D2D394CA-65D6-4B9E-8B3A-820F32DF20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DB53706C-F40D-4391-BED3-927BEFA545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3DBF7E6E-01C9-4F8E-8169-2A534741B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40A712DA-57B7-4C35-AF2D-585D6C4CA1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6613525"/>
            <a:ext cx="2730500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Operating System Concepts – 10</a:t>
            </a:r>
            <a:r>
              <a:rPr lang="en-US" altLang="en-US" sz="1000" b="1" baseline="30000" dirty="0">
                <a:solidFill>
                  <a:srgbClr val="336699"/>
                </a:solidFill>
                <a:latin typeface="Helvetica" pitchFamily="-84" charset="0"/>
              </a:rPr>
              <a:t>th</a:t>
            </a: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9" name="Picture 9" descr="dino_4">
            <a:extLst>
              <a:ext uri="{FF2B5EF4-FFF2-40B4-BE49-F238E27FC236}">
                <a16:creationId xmlns:a16="http://schemas.microsoft.com/office/drawing/2014/main" id="{23FF6E01-B082-4987-9C4A-C0A440FA8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0">
            <a:extLst>
              <a:ext uri="{FF2B5EF4-FFF2-40B4-BE49-F238E27FC236}">
                <a16:creationId xmlns:a16="http://schemas.microsoft.com/office/drawing/2014/main" id="{F35C5DFA-BB79-4089-88B7-D92F5341E6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421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88459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98480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7513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3569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5735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45758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276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8520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6906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933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23325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>
            <a:extLst>
              <a:ext uri="{FF2B5EF4-FFF2-40B4-BE49-F238E27FC236}">
                <a16:creationId xmlns:a16="http://schemas.microsoft.com/office/drawing/2014/main" id="{1AB84DD3-4A46-4765-841C-BF9DFC0870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8B8B9C40-FB55-4BC1-9678-A5A9E978A9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3385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E491697-DEDE-4F27-95FC-692C936D7A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772795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35AC41D-CD6D-4AA1-A267-3D1BBA2D38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0" name="Line 6">
            <a:extLst>
              <a:ext uri="{FF2B5EF4-FFF2-40B4-BE49-F238E27FC236}">
                <a16:creationId xmlns:a16="http://schemas.microsoft.com/office/drawing/2014/main" id="{82C41C68-24EF-44DE-8ADF-448757180CE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4DE0286C-F756-496E-ABEB-5613EE2364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18630376-BF82-4C11-BC51-C4D2919A3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3" name="Text Box 9">
            <a:extLst>
              <a:ext uri="{FF2B5EF4-FFF2-40B4-BE49-F238E27FC236}">
                <a16:creationId xmlns:a16="http://schemas.microsoft.com/office/drawing/2014/main" id="{7051F425-51BF-47D4-98B0-661C9EA67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6088" y="6613525"/>
            <a:ext cx="447675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t>9.</a:t>
            </a:r>
            <a:fld id="{A1B636A9-AB21-4ABC-8AA3-56D421424B49}" type="slidenum">
              <a:rPr lang="en-US" altLang="en-US" sz="1000" b="1">
                <a:solidFill>
                  <a:srgbClr val="006699"/>
                </a:solidFill>
                <a:latin typeface="Helvetica" panose="020B0604020202020204" pitchFamily="34" charset="0"/>
              </a:rPr>
              <a:pPr algn="ctr">
                <a:spcBef>
                  <a:spcPct val="50000"/>
                </a:spcBef>
              </a:pPr>
              <a:t>‹#›</a:t>
            </a:fld>
            <a:endParaRPr lang="en-US" altLang="en-US" sz="1000" b="1">
              <a:solidFill>
                <a:srgbClr val="006699"/>
              </a:solidFill>
              <a:latin typeface="Helvetica" panose="020B0604020202020204" pitchFamily="34" charset="0"/>
            </a:endParaRPr>
          </a:p>
        </p:txBody>
      </p:sp>
      <p:sp>
        <p:nvSpPr>
          <p:cNvPr id="1034" name="Text Box 10">
            <a:extLst>
              <a:ext uri="{FF2B5EF4-FFF2-40B4-BE49-F238E27FC236}">
                <a16:creationId xmlns:a16="http://schemas.microsoft.com/office/drawing/2014/main" id="{6623C3AB-13C0-4491-A41B-99C50D89D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1035" name="Text Box 11">
            <a:extLst>
              <a:ext uri="{FF2B5EF4-FFF2-40B4-BE49-F238E27FC236}">
                <a16:creationId xmlns:a16="http://schemas.microsoft.com/office/drawing/2014/main" id="{8853500B-FBC1-47E1-B755-E9D8F229B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6621463"/>
            <a:ext cx="2730500" cy="246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Operating System Concepts – 10</a:t>
            </a:r>
            <a:r>
              <a:rPr lang="en-US" altLang="en-US" sz="1000" b="1" baseline="30000" dirty="0">
                <a:solidFill>
                  <a:srgbClr val="006699"/>
                </a:solidFill>
                <a:latin typeface="Helvetica" pitchFamily="-84" charset="0"/>
              </a:rPr>
              <a:t>th</a:t>
            </a: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1036" name="Picture 12" descr="dino_6">
            <a:extLst>
              <a:ext uri="{FF2B5EF4-FFF2-40B4-BE49-F238E27FC236}">
                <a16:creationId xmlns:a16="http://schemas.microsoft.com/office/drawing/2014/main" id="{E96BDB3D-3FA1-40ED-87F9-5B98734506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43" r:id="rId1"/>
    <p:sldLayoutId id="2147484133" r:id="rId2"/>
    <p:sldLayoutId id="2147484134" r:id="rId3"/>
    <p:sldLayoutId id="2147484135" r:id="rId4"/>
    <p:sldLayoutId id="2147484136" r:id="rId5"/>
    <p:sldLayoutId id="2147484137" r:id="rId6"/>
    <p:sldLayoutId id="2147484138" r:id="rId7"/>
    <p:sldLayoutId id="2147484139" r:id="rId8"/>
    <p:sldLayoutId id="2147484140" r:id="rId9"/>
    <p:sldLayoutId id="2147484141" r:id="rId10"/>
    <p:sldLayoutId id="214748414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110000"/>
        <a:buFont typeface="Wingdings" panose="05000000000000000000" pitchFamily="2" charset="2"/>
        <a:buChar char="§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110000"/>
        <a:buFont typeface="Arial" panose="020B0604020202020204" pitchFamily="34" charset="0"/>
        <a:buChar char="•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079997BE-9BB1-4138-B224-8F7553DD502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793750"/>
            <a:ext cx="7772400" cy="2128838"/>
          </a:xfrm>
        </p:spPr>
        <p:txBody>
          <a:bodyPr/>
          <a:lstStyle/>
          <a:p>
            <a:pPr eaLnBrk="1" hangingPunct="1"/>
            <a:r>
              <a:rPr lang="en-US" altLang="en-US"/>
              <a:t>Chapter 9:  Main Memory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C0C38B97-7795-4DED-B696-8AD40F968E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06475" y="214313"/>
            <a:ext cx="774382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Chapter 9:  Memory Management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427F6F0-7B2E-46E8-AA4D-0BCC9683CE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21094" y="1203325"/>
            <a:ext cx="7678381" cy="4483100"/>
          </a:xfrm>
        </p:spPr>
        <p:txBody>
          <a:bodyPr/>
          <a:lstStyle/>
          <a:p>
            <a:r>
              <a:rPr lang="en-US" altLang="en-US" dirty="0"/>
              <a:t>Background</a:t>
            </a:r>
          </a:p>
          <a:p>
            <a:r>
              <a:rPr lang="en-US" altLang="en-US" dirty="0"/>
              <a:t>Contiguous Memory Allocation</a:t>
            </a:r>
          </a:p>
          <a:p>
            <a:r>
              <a:rPr lang="en-US" altLang="en-US" dirty="0"/>
              <a:t>Paging</a:t>
            </a:r>
          </a:p>
          <a:p>
            <a:r>
              <a:rPr lang="en-US" altLang="en-US" dirty="0"/>
              <a:t>Structure of the Page Table</a:t>
            </a:r>
          </a:p>
          <a:p>
            <a:r>
              <a:rPr lang="en-US" altLang="en-US" dirty="0"/>
              <a:t>Swapping</a:t>
            </a:r>
          </a:p>
          <a:p>
            <a:r>
              <a:rPr lang="en-US" altLang="en-US" dirty="0"/>
              <a:t>Example: The Intel 32 and 64-bit Architectures</a:t>
            </a:r>
          </a:p>
          <a:p>
            <a:r>
              <a:rPr lang="en-US" altLang="en-US" dirty="0"/>
              <a:t>Example: ARMv8 Architecture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>
            <a:extLst>
              <a:ext uri="{FF2B5EF4-FFF2-40B4-BE49-F238E27FC236}">
                <a16:creationId xmlns:a16="http://schemas.microsoft.com/office/drawing/2014/main" id="{14E85D12-A179-49DD-AB72-1C6EAAF20E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0450" y="228830"/>
            <a:ext cx="6764338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Background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003521B-5C24-405D-BD34-BFE36F77F4A4}"/>
              </a:ext>
            </a:extLst>
          </p:cNvPr>
          <p:cNvSpPr/>
          <p:nvPr/>
        </p:nvSpPr>
        <p:spPr bwMode="auto">
          <a:xfrm>
            <a:off x="599768" y="1258528"/>
            <a:ext cx="2251587" cy="2094271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5111AB-556A-4B2C-BF33-F0C705049E0E}"/>
              </a:ext>
            </a:extLst>
          </p:cNvPr>
          <p:cNvSpPr txBox="1"/>
          <p:nvPr/>
        </p:nvSpPr>
        <p:spPr>
          <a:xfrm>
            <a:off x="1373808" y="1386349"/>
            <a:ext cx="6543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CPU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12E0CA8-252F-4D47-BA10-6A7377293344}"/>
              </a:ext>
            </a:extLst>
          </p:cNvPr>
          <p:cNvSpPr txBox="1"/>
          <p:nvPr/>
        </p:nvSpPr>
        <p:spPr>
          <a:xfrm rot="16200000">
            <a:off x="1897627" y="2120996"/>
            <a:ext cx="1253035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/>
              <a:t>Registers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1227CAE-29DF-461A-958C-A2ABE426593C}"/>
              </a:ext>
            </a:extLst>
          </p:cNvPr>
          <p:cNvSpPr/>
          <p:nvPr/>
        </p:nvSpPr>
        <p:spPr bwMode="auto">
          <a:xfrm>
            <a:off x="751036" y="2458065"/>
            <a:ext cx="1353067" cy="776748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rPr>
              <a:t>Cache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676027A-F47F-4CD3-B9D1-ED68D97C229C}"/>
              </a:ext>
            </a:extLst>
          </p:cNvPr>
          <p:cNvCxnSpPr>
            <a:stCxn id="3" idx="3"/>
          </p:cNvCxnSpPr>
          <p:nvPr/>
        </p:nvCxnSpPr>
        <p:spPr bwMode="auto">
          <a:xfrm flipV="1">
            <a:off x="2851355" y="2300748"/>
            <a:ext cx="1258529" cy="4916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06FB7DF-CAB3-4417-860F-2158F80CF2EC}"/>
              </a:ext>
            </a:extLst>
          </p:cNvPr>
          <p:cNvCxnSpPr>
            <a:cxnSpLocks/>
          </p:cNvCxnSpPr>
          <p:nvPr/>
        </p:nvCxnSpPr>
        <p:spPr bwMode="auto">
          <a:xfrm flipH="1">
            <a:off x="4109884" y="1231199"/>
            <a:ext cx="17503" cy="4638659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3931FAF-27F2-4B25-B072-EB372D206D88}"/>
              </a:ext>
            </a:extLst>
          </p:cNvPr>
          <p:cNvCxnSpPr>
            <a:cxnSpLocks/>
          </p:cNvCxnSpPr>
          <p:nvPr/>
        </p:nvCxnSpPr>
        <p:spPr bwMode="auto">
          <a:xfrm flipV="1">
            <a:off x="4109884" y="1755681"/>
            <a:ext cx="3067664" cy="26415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06AC23A8-13D7-4063-94D9-7B1DCA06E7C3}"/>
              </a:ext>
            </a:extLst>
          </p:cNvPr>
          <p:cNvSpPr/>
          <p:nvPr/>
        </p:nvSpPr>
        <p:spPr bwMode="auto">
          <a:xfrm rot="5400000">
            <a:off x="5629101" y="2679760"/>
            <a:ext cx="4685718" cy="158882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3600" dirty="0">
                <a:latin typeface="Verdana" charset="0"/>
              </a:rPr>
              <a:t>Main Memory</a:t>
            </a:r>
            <a:endParaRPr kumimoji="0" 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164CF7A0-31F1-4535-9276-1BFBA77E8CA0}"/>
              </a:ext>
            </a:extLst>
          </p:cNvPr>
          <p:cNvSpPr/>
          <p:nvPr/>
        </p:nvSpPr>
        <p:spPr bwMode="auto">
          <a:xfrm>
            <a:off x="4591065" y="1484671"/>
            <a:ext cx="835155" cy="576262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rPr>
              <a:t>MMU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8861CE9-F3F0-4F96-80F8-EC96D8D43D2D}"/>
              </a:ext>
            </a:extLst>
          </p:cNvPr>
          <p:cNvCxnSpPr>
            <a:cxnSpLocks/>
          </p:cNvCxnSpPr>
          <p:nvPr/>
        </p:nvCxnSpPr>
        <p:spPr bwMode="auto">
          <a:xfrm>
            <a:off x="3568340" y="4743571"/>
            <a:ext cx="559047" cy="0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A37AB40-DD01-4B86-AA6E-5FFB79EE686D}"/>
              </a:ext>
            </a:extLst>
          </p:cNvPr>
          <p:cNvCxnSpPr>
            <a:cxnSpLocks/>
          </p:cNvCxnSpPr>
          <p:nvPr/>
        </p:nvCxnSpPr>
        <p:spPr bwMode="auto">
          <a:xfrm>
            <a:off x="2471433" y="4420892"/>
            <a:ext cx="659561" cy="1456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08B59BE-0762-4948-A11B-F245CE59669B}"/>
              </a:ext>
            </a:extLst>
          </p:cNvPr>
          <p:cNvSpPr/>
          <p:nvPr/>
        </p:nvSpPr>
        <p:spPr bwMode="auto">
          <a:xfrm>
            <a:off x="457595" y="3857035"/>
            <a:ext cx="2044133" cy="1190032"/>
          </a:xfrm>
          <a:prstGeom prst="roundRect">
            <a:avLst/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rPr>
              <a:t>Hard Disk</a:t>
            </a:r>
          </a:p>
        </p:txBody>
      </p: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85DFD36-1436-4732-AFE0-94541B2C51F6}"/>
              </a:ext>
            </a:extLst>
          </p:cNvPr>
          <p:cNvCxnSpPr>
            <a:cxnSpLocks/>
          </p:cNvCxnSpPr>
          <p:nvPr/>
        </p:nvCxnSpPr>
        <p:spPr bwMode="auto">
          <a:xfrm>
            <a:off x="2492013" y="5741692"/>
            <a:ext cx="659561" cy="1456"/>
          </a:xfrm>
          <a:prstGeom prst="line">
            <a:avLst/>
          </a:prstGeom>
          <a:solidFill>
            <a:schemeClr val="accent1"/>
          </a:solidFill>
          <a:ln w="349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C3E3540-4FF0-489B-A549-119EDA7AAE45}"/>
              </a:ext>
            </a:extLst>
          </p:cNvPr>
          <p:cNvSpPr/>
          <p:nvPr/>
        </p:nvSpPr>
        <p:spPr bwMode="auto">
          <a:xfrm rot="16200000">
            <a:off x="1840251" y="4525555"/>
            <a:ext cx="3018831" cy="437345"/>
          </a:xfrm>
          <a:prstGeom prst="round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>
                <a:latin typeface="Verdana" charset="0"/>
              </a:rPr>
              <a:t>Storage Bus Interface</a:t>
            </a: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ADE9957F-1FCA-4BC3-9F6B-61B13F70DA6D}"/>
              </a:ext>
            </a:extLst>
          </p:cNvPr>
          <p:cNvSpPr/>
          <p:nvPr/>
        </p:nvSpPr>
        <p:spPr bwMode="auto">
          <a:xfrm>
            <a:off x="457596" y="5274842"/>
            <a:ext cx="2044133" cy="1190032"/>
          </a:xfrm>
          <a:prstGeom prst="roundRect">
            <a:avLst/>
          </a:prstGeom>
          <a:solidFill>
            <a:schemeClr val="accent3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rPr>
              <a:t>Hard Disk</a:t>
            </a: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73B8C321-5C68-43FC-BB10-6DFBDB9E8728}"/>
              </a:ext>
            </a:extLst>
          </p:cNvPr>
          <p:cNvSpPr/>
          <p:nvPr/>
        </p:nvSpPr>
        <p:spPr bwMode="auto">
          <a:xfrm>
            <a:off x="686648" y="4491786"/>
            <a:ext cx="1536351" cy="504881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400" dirty="0">
                <a:latin typeface="Verdana" charset="0"/>
              </a:rPr>
              <a:t>Virtual Memory </a:t>
            </a:r>
            <a:endParaRPr kumimoji="0" lang="en-US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E119B86-5C5B-4A93-AC7C-158FC121EE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65238" y="224685"/>
            <a:ext cx="65595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Process Memory</a:t>
            </a:r>
          </a:p>
        </p:txBody>
      </p:sp>
      <p:pic>
        <p:nvPicPr>
          <p:cNvPr id="7172" name="Picture 5" descr="W:\os-book\OS10\slide-dir\os-figures\9_01.jpg">
            <a:extLst>
              <a:ext uri="{FF2B5EF4-FFF2-40B4-BE49-F238E27FC236}">
                <a16:creationId xmlns:a16="http://schemas.microsoft.com/office/drawing/2014/main" id="{AFDDF805-A4EF-4AEB-B1EC-649AE08850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319" y="1516045"/>
            <a:ext cx="4186070" cy="4088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0FEA4152-F51E-450F-8EB1-7EDAF762D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1388" y="228636"/>
            <a:ext cx="7745412" cy="576262"/>
          </a:xfrm>
        </p:spPr>
        <p:txBody>
          <a:bodyPr/>
          <a:lstStyle/>
          <a:p>
            <a:r>
              <a:rPr lang="en-US" altLang="en-US" dirty="0"/>
              <a:t>Hardware Address Protection</a:t>
            </a:r>
          </a:p>
        </p:txBody>
      </p:sp>
      <p:sp>
        <p:nvSpPr>
          <p:cNvPr id="8195" name="Content Placeholder 3">
            <a:extLst>
              <a:ext uri="{FF2B5EF4-FFF2-40B4-BE49-F238E27FC236}">
                <a16:creationId xmlns:a16="http://schemas.microsoft.com/office/drawing/2014/main" id="{E339BA72-DE38-4DD0-AECD-94CEBF5B2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086" y="1147763"/>
            <a:ext cx="7380514" cy="4610100"/>
          </a:xfrm>
        </p:spPr>
        <p:txBody>
          <a:bodyPr/>
          <a:lstStyle/>
          <a:p>
            <a:r>
              <a:rPr lang="en-US" altLang="en-US" dirty="0"/>
              <a:t>CPU must check every memory access generated in user mode to be sure it is between base and limit for that user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the instructions to loading the base and limit registers are privileged 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  <p:pic>
        <p:nvPicPr>
          <p:cNvPr id="8196" name="Picture 4" descr="W:\os-book\OS10\slide-dir\os-figures\9_02.jpg">
            <a:extLst>
              <a:ext uri="{FF2B5EF4-FFF2-40B4-BE49-F238E27FC236}">
                <a16:creationId xmlns:a16="http://schemas.microsoft.com/office/drawing/2014/main" id="{174AFAC5-44F9-4ADE-8DC6-07277643F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2032000"/>
            <a:ext cx="5251450" cy="242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E032E-7066-423C-9A7E-32FB0C7BB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Relative or Absolute addresses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E0F1B772-2215-46BF-8AD3-43B0FC855E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056" y="1554316"/>
            <a:ext cx="7227888" cy="4000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6056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72D3F-50F2-49C1-9A84-140F43732C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Memory Management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0CD86CD-74CB-42EF-9865-AB6185CF9DF5}"/>
              </a:ext>
            </a:extLst>
          </p:cNvPr>
          <p:cNvSpPr/>
          <p:nvPr/>
        </p:nvSpPr>
        <p:spPr bwMode="auto">
          <a:xfrm>
            <a:off x="5181600" y="1170039"/>
            <a:ext cx="717755" cy="493579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5D65DB-8B80-465E-9FAB-C2D14FE3FE22}"/>
              </a:ext>
            </a:extLst>
          </p:cNvPr>
          <p:cNvSpPr txBox="1"/>
          <p:nvPr/>
        </p:nvSpPr>
        <p:spPr>
          <a:xfrm rot="16200000">
            <a:off x="4001729" y="3048000"/>
            <a:ext cx="1737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Main Memory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516D89-8857-4599-902F-55C7FECAAA7C}"/>
              </a:ext>
            </a:extLst>
          </p:cNvPr>
          <p:cNvSpPr/>
          <p:nvPr/>
        </p:nvSpPr>
        <p:spPr bwMode="auto">
          <a:xfrm>
            <a:off x="5181600" y="1170039"/>
            <a:ext cx="717755" cy="132735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rPr>
              <a:t>P1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3531AF1-9BAE-480C-B34B-F26842A16987}"/>
              </a:ext>
            </a:extLst>
          </p:cNvPr>
          <p:cNvSpPr/>
          <p:nvPr/>
        </p:nvSpPr>
        <p:spPr bwMode="auto">
          <a:xfrm>
            <a:off x="5178287" y="2497394"/>
            <a:ext cx="717755" cy="1327355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rPr>
              <a:t>P2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8670F8-60FD-4529-A9FE-17BBD3779D31}"/>
              </a:ext>
            </a:extLst>
          </p:cNvPr>
          <p:cNvSpPr/>
          <p:nvPr/>
        </p:nvSpPr>
        <p:spPr bwMode="auto">
          <a:xfrm>
            <a:off x="5184806" y="3824749"/>
            <a:ext cx="717755" cy="1602657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rPr>
              <a:t>P3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F18FB1D-645E-42F5-8FED-54FD556C6F31}"/>
              </a:ext>
            </a:extLst>
          </p:cNvPr>
          <p:cNvSpPr/>
          <p:nvPr/>
        </p:nvSpPr>
        <p:spPr bwMode="auto">
          <a:xfrm>
            <a:off x="6343410" y="2497394"/>
            <a:ext cx="717755" cy="200301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Verdana" charset="0"/>
              </a:rPr>
              <a:t>P4</a:t>
            </a:r>
          </a:p>
        </p:txBody>
      </p:sp>
    </p:spTree>
    <p:extLst>
      <p:ext uri="{BB962C8B-B14F-4D97-AF65-F5344CB8AC3E}">
        <p14:creationId xmlns:p14="http://schemas.microsoft.com/office/powerpoint/2010/main" val="530820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1" presetClass="exit" presetSubtype="0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8" grpId="0" animBg="1"/>
          <p:bldP spid="8" grpId="1" animBg="1"/>
          <p:bldP spid="10" grpId="0" animBg="1"/>
          <p:bldP spid="1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63320" fill="hold"/>
                                            <p:tgtEl>
                                              <p:spTgt spid="1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13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6B95EF18-CDEF-4577-B2D3-2194188A6B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9475" y="225267"/>
            <a:ext cx="78390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Memory-Management Unit (</a:t>
            </a:r>
            <a:r>
              <a:rPr lang="en-US" altLang="en-US" sz="2800" dirty="0"/>
              <a:t>MMU</a:t>
            </a:r>
            <a:r>
              <a:rPr lang="en-US" altLang="en-US" dirty="0"/>
              <a:t>)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48574B01-7329-4E5A-9F99-22E3D93755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39757" y="1147602"/>
            <a:ext cx="7623108" cy="4484688"/>
          </a:xfrm>
        </p:spPr>
        <p:txBody>
          <a:bodyPr/>
          <a:lstStyle/>
          <a:p>
            <a:r>
              <a:rPr lang="en-US" altLang="en-US" dirty="0"/>
              <a:t>Hardware device that at run time maps virtual to physical address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Many methods possible, covered in the rest of this chapter</a:t>
            </a:r>
          </a:p>
          <a:p>
            <a:endParaRPr lang="en-US" altLang="en-US" dirty="0"/>
          </a:p>
          <a:p>
            <a:pPr>
              <a:buFont typeface="Monotype Sorts" pitchFamily="-84" charset="2"/>
              <a:buNone/>
            </a:pPr>
            <a:endParaRPr lang="en-US" altLang="en-US" sz="800" dirty="0"/>
          </a:p>
          <a:p>
            <a:pPr>
              <a:buFont typeface="Monotype Sorts" pitchFamily="-84" charset="2"/>
              <a:buNone/>
            </a:pPr>
            <a:endParaRPr lang="en-US" altLang="en-US" dirty="0"/>
          </a:p>
        </p:txBody>
      </p:sp>
      <p:pic>
        <p:nvPicPr>
          <p:cNvPr id="13316" name="Picture 4" descr="W:\os-book\OS10\slide-dir\os-figures\9_04.jpg">
            <a:extLst>
              <a:ext uri="{FF2B5EF4-FFF2-40B4-BE49-F238E27FC236}">
                <a16:creationId xmlns:a16="http://schemas.microsoft.com/office/drawing/2014/main" id="{2AB2E1F5-A2FA-4767-BE68-4BD3C62D7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7388" y="1900238"/>
            <a:ext cx="5137150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203BE3E9-3276-40C6-9019-A680702CA6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79475" y="225267"/>
            <a:ext cx="78390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Memory-Management Unit (Cont.)</a:t>
            </a:r>
          </a:p>
        </p:txBody>
      </p:sp>
      <p:pic>
        <p:nvPicPr>
          <p:cNvPr id="15364" name="Picture 2" descr="W:\os-book\OS10\slide-dir\os-figures\9_05.jpg">
            <a:extLst>
              <a:ext uri="{FF2B5EF4-FFF2-40B4-BE49-F238E27FC236}">
                <a16:creationId xmlns:a16="http://schemas.microsoft.com/office/drawing/2014/main" id="{CBF084AF-4DAB-4818-B64F-34A63D306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309" y="1468365"/>
            <a:ext cx="5559382" cy="3921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1EF58487-042D-466C-B9C3-00E5052CDE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49300" y="223291"/>
            <a:ext cx="79375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Paging Hardware</a:t>
            </a:r>
          </a:p>
        </p:txBody>
      </p:sp>
      <p:pic>
        <p:nvPicPr>
          <p:cNvPr id="27651" name="Picture 7" descr="C:\Users\as668\Desktop\9_08.jpg">
            <a:extLst>
              <a:ext uri="{FF2B5EF4-FFF2-40B4-BE49-F238E27FC236}">
                <a16:creationId xmlns:a16="http://schemas.microsoft.com/office/drawing/2014/main" id="{D7F6073E-F3FF-45ED-A7D7-18DC33404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9575" y="1666875"/>
            <a:ext cx="6589713" cy="3662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Arrow: Right 2">
            <a:extLst>
              <a:ext uri="{FF2B5EF4-FFF2-40B4-BE49-F238E27FC236}">
                <a16:creationId xmlns:a16="http://schemas.microsoft.com/office/drawing/2014/main" id="{D03DFA5A-AFB9-42C5-B3EA-4DEE9D2B6DA5}"/>
              </a:ext>
            </a:extLst>
          </p:cNvPr>
          <p:cNvSpPr/>
          <p:nvPr/>
        </p:nvSpPr>
        <p:spPr bwMode="auto">
          <a:xfrm rot="2381860">
            <a:off x="2660073" y="2462644"/>
            <a:ext cx="375735" cy="297596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40BB1DBD-46FA-4E24-842E-59478C8CBA2A}"/>
              </a:ext>
            </a:extLst>
          </p:cNvPr>
          <p:cNvSpPr/>
          <p:nvPr/>
        </p:nvSpPr>
        <p:spPr bwMode="auto">
          <a:xfrm rot="18917873">
            <a:off x="2725562" y="3532487"/>
            <a:ext cx="375735" cy="19820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C990DDC4-B5F3-4EAD-A1DA-16E7621441E2}"/>
              </a:ext>
            </a:extLst>
          </p:cNvPr>
          <p:cNvSpPr/>
          <p:nvPr/>
        </p:nvSpPr>
        <p:spPr bwMode="auto">
          <a:xfrm rot="14133673">
            <a:off x="3314380" y="3540882"/>
            <a:ext cx="375735" cy="19820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B4A181A4-E994-47B9-BA57-6C52DFCA5C08}"/>
              </a:ext>
            </a:extLst>
          </p:cNvPr>
          <p:cNvSpPr/>
          <p:nvPr/>
        </p:nvSpPr>
        <p:spPr bwMode="auto">
          <a:xfrm rot="14133673">
            <a:off x="5218335" y="3540882"/>
            <a:ext cx="375735" cy="198203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" presetClass="exit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3" grpId="1" animBg="1"/>
          <p:bldP spid="4" grpId="0" animBg="1"/>
          <p:bldP spid="4" grpId="1" animBg="1"/>
          <p:bldP spid="5" grpId="0" animBg="1"/>
          <p:bldP spid="5" grpId="1" animBg="1"/>
          <p:bldP spid="1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69799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>
            <a:extLst>
              <a:ext uri="{FF2B5EF4-FFF2-40B4-BE49-F238E27FC236}">
                <a16:creationId xmlns:a16="http://schemas.microsoft.com/office/drawing/2014/main" id="{A627C9DD-1BF9-4605-A223-3B7680AC8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0" y="232622"/>
            <a:ext cx="8229600" cy="576263"/>
          </a:xfrm>
        </p:spPr>
        <p:txBody>
          <a:bodyPr/>
          <a:lstStyle/>
          <a:p>
            <a:r>
              <a:rPr lang="en-US" altLang="en-US" dirty="0"/>
              <a:t>Paging Example 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D53A6D79-A0D1-42C5-8E0A-4AF4B4E955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0424" y="1138238"/>
            <a:ext cx="7604449" cy="4821237"/>
          </a:xfrm>
        </p:spPr>
        <p:txBody>
          <a:bodyPr/>
          <a:lstStyle/>
          <a:p>
            <a:r>
              <a:rPr lang="en-US" altLang="en-US" dirty="0"/>
              <a:t>Logical address:  n = 2 and  m = 4. Using a page size of 4 bytes and a physical memory of 32 bytes (8 pages)</a:t>
            </a:r>
          </a:p>
        </p:txBody>
      </p:sp>
      <p:pic>
        <p:nvPicPr>
          <p:cNvPr id="29700" name="Picture 6">
            <a:extLst>
              <a:ext uri="{FF2B5EF4-FFF2-40B4-BE49-F238E27FC236}">
                <a16:creationId xmlns:a16="http://schemas.microsoft.com/office/drawing/2014/main" id="{5AE8FE82-D7E1-4A71-B46E-996A46A93C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900" y="2014538"/>
            <a:ext cx="3384550" cy="421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E741122-A03C-4FB1-A461-7B2FFBF8132A}"/>
              </a:ext>
            </a:extLst>
          </p:cNvPr>
          <p:cNvSpPr txBox="1"/>
          <p:nvPr/>
        </p:nvSpPr>
        <p:spPr>
          <a:xfrm>
            <a:off x="2119746" y="2088573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768BAF-43EE-44F9-A663-06F26F078C9C}"/>
              </a:ext>
            </a:extLst>
          </p:cNvPr>
          <p:cNvSpPr txBox="1"/>
          <p:nvPr/>
        </p:nvSpPr>
        <p:spPr>
          <a:xfrm>
            <a:off x="2119746" y="2602592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113C4D-E500-4F07-AA03-98CBDD4E3A94}"/>
              </a:ext>
            </a:extLst>
          </p:cNvPr>
          <p:cNvSpPr txBox="1"/>
          <p:nvPr/>
        </p:nvSpPr>
        <p:spPr>
          <a:xfrm>
            <a:off x="2119746" y="3093873"/>
            <a:ext cx="47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FD48A3-CC4D-4265-A0BF-DB19DAED23F6}"/>
              </a:ext>
            </a:extLst>
          </p:cNvPr>
          <p:cNvSpPr txBox="1"/>
          <p:nvPr/>
        </p:nvSpPr>
        <p:spPr>
          <a:xfrm>
            <a:off x="2119746" y="3607892"/>
            <a:ext cx="47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7CD489-EFD6-4597-875E-D32BA09AE8FA}"/>
              </a:ext>
            </a:extLst>
          </p:cNvPr>
          <p:cNvSpPr txBox="1"/>
          <p:nvPr/>
        </p:nvSpPr>
        <p:spPr>
          <a:xfrm>
            <a:off x="1649584" y="1719241"/>
            <a:ext cx="14199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Page Table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B11DB5D7-2090-4EB1-A4E3-DD891DD5BB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6379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Free Frames</a:t>
            </a:r>
          </a:p>
        </p:txBody>
      </p:sp>
      <p:sp>
        <p:nvSpPr>
          <p:cNvPr id="31747" name="Text Box 4">
            <a:extLst>
              <a:ext uri="{FF2B5EF4-FFF2-40B4-BE49-F238E27FC236}">
                <a16:creationId xmlns:a16="http://schemas.microsoft.com/office/drawing/2014/main" id="{2B35E02C-51CA-48A4-B94E-7860BD0EE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0288" y="5721350"/>
            <a:ext cx="1901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>
                <a:latin typeface="Helvetica" panose="020B0604020202020204" pitchFamily="34" charset="0"/>
              </a:rPr>
              <a:t>Before allocation</a:t>
            </a:r>
          </a:p>
        </p:txBody>
      </p:sp>
      <p:sp>
        <p:nvSpPr>
          <p:cNvPr id="31748" name="Text Box 5">
            <a:extLst>
              <a:ext uri="{FF2B5EF4-FFF2-40B4-BE49-F238E27FC236}">
                <a16:creationId xmlns:a16="http://schemas.microsoft.com/office/drawing/2014/main" id="{6981FAE5-4311-453C-B15C-45797AB0C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3525" y="5734050"/>
            <a:ext cx="1711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5" tIns="45718" rIns="91435" bIns="45718" anchor="ctr">
            <a:spAutoFit/>
          </a:bodyPr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en-US">
                <a:latin typeface="Helvetica" panose="020B0604020202020204" pitchFamily="34" charset="0"/>
              </a:rPr>
              <a:t>After allocation</a:t>
            </a:r>
          </a:p>
        </p:txBody>
      </p:sp>
      <p:pic>
        <p:nvPicPr>
          <p:cNvPr id="31749" name="Picture 7">
            <a:extLst>
              <a:ext uri="{FF2B5EF4-FFF2-40B4-BE49-F238E27FC236}">
                <a16:creationId xmlns:a16="http://schemas.microsoft.com/office/drawing/2014/main" id="{9684D19C-89A5-46D5-A831-8E02C3B93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25" y="1244600"/>
            <a:ext cx="5903913" cy="423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E1523499-02A6-403C-B92E-2686134FCA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20700" y="247880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Structure of the Page Table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9D917E9-9C79-46F8-A6C7-DA187591000C}"/>
              </a:ext>
            </a:extLst>
          </p:cNvPr>
          <p:cNvSpPr/>
          <p:nvPr/>
        </p:nvSpPr>
        <p:spPr bwMode="auto">
          <a:xfrm>
            <a:off x="1419617" y="2203234"/>
            <a:ext cx="2161309" cy="478450"/>
          </a:xfrm>
          <a:prstGeom prst="rect">
            <a:avLst/>
          </a:prstGeom>
          <a:solidFill>
            <a:srgbClr val="CCEC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9A76739-8BCE-4504-994B-3A10F629ECF1}"/>
              </a:ext>
            </a:extLst>
          </p:cNvPr>
          <p:cNvSpPr/>
          <p:nvPr/>
        </p:nvSpPr>
        <p:spPr bwMode="auto">
          <a:xfrm>
            <a:off x="3580926" y="2207071"/>
            <a:ext cx="2161309" cy="467591"/>
          </a:xfrm>
          <a:prstGeom prst="rect">
            <a:avLst/>
          </a:prstGeom>
          <a:solidFill>
            <a:srgbClr val="CCECFF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DACE367-C501-47FB-AA51-865D9DD4CBA8}"/>
              </a:ext>
            </a:extLst>
          </p:cNvPr>
          <p:cNvSpPr/>
          <p:nvPr/>
        </p:nvSpPr>
        <p:spPr bwMode="auto">
          <a:xfrm>
            <a:off x="5742235" y="2192375"/>
            <a:ext cx="1267691" cy="494216"/>
          </a:xfrm>
          <a:prstGeom prst="rect">
            <a:avLst/>
          </a:prstGeom>
          <a:solidFill>
            <a:srgbClr val="CCEC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0CD0B2B-DA81-4A3D-9517-D374EE0EFD1C}"/>
              </a:ext>
            </a:extLst>
          </p:cNvPr>
          <p:cNvSpPr/>
          <p:nvPr/>
        </p:nvSpPr>
        <p:spPr bwMode="auto">
          <a:xfrm>
            <a:off x="5742235" y="2207071"/>
            <a:ext cx="2161309" cy="467591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188661-D9F8-4A90-904F-F65C9E34C89C}"/>
              </a:ext>
            </a:extLst>
          </p:cNvPr>
          <p:cNvSpPr txBox="1"/>
          <p:nvPr/>
        </p:nvSpPr>
        <p:spPr>
          <a:xfrm>
            <a:off x="520700" y="3244334"/>
            <a:ext cx="7884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32 Bit architecture – page size 4 KB (common) = 1 million entries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56D9EE-871D-4439-B965-3E1708CCDE09}"/>
              </a:ext>
            </a:extLst>
          </p:cNvPr>
          <p:cNvSpPr txBox="1"/>
          <p:nvPr/>
        </p:nvSpPr>
        <p:spPr>
          <a:xfrm>
            <a:off x="2375580" y="1883031"/>
            <a:ext cx="18717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Fragmentation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E5ECC631-B67D-4C84-91B9-1CB22DA15E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3075" y="232005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Hierarchical Page Tables</a:t>
            </a:r>
          </a:p>
        </p:txBody>
      </p:sp>
      <p:pic>
        <p:nvPicPr>
          <p:cNvPr id="43012" name="Picture 4" descr="8">
            <a:extLst>
              <a:ext uri="{FF2B5EF4-FFF2-40B4-BE49-F238E27FC236}">
                <a16:creationId xmlns:a16="http://schemas.microsoft.com/office/drawing/2014/main" id="{68A9E96F-FF85-481A-9476-DF391FB2B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727" y="1697138"/>
            <a:ext cx="3578225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510744-E89E-46FC-866D-6780EF4AAFFA}"/>
              </a:ext>
            </a:extLst>
          </p:cNvPr>
          <p:cNvSpPr txBox="1"/>
          <p:nvPr/>
        </p:nvSpPr>
        <p:spPr>
          <a:xfrm>
            <a:off x="2722418" y="1068036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44882D-F46E-4C5F-BD32-DE5BBCDA863B}"/>
              </a:ext>
            </a:extLst>
          </p:cNvPr>
          <p:cNvSpPr txBox="1"/>
          <p:nvPr/>
        </p:nvSpPr>
        <p:spPr>
          <a:xfrm>
            <a:off x="4247302" y="1068036"/>
            <a:ext cx="479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94B68D-52EA-4F47-8415-5B64C5903558}"/>
              </a:ext>
            </a:extLst>
          </p:cNvPr>
          <p:cNvSpPr txBox="1"/>
          <p:nvPr/>
        </p:nvSpPr>
        <p:spPr>
          <a:xfrm>
            <a:off x="5384900" y="1068036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1001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FC7354-A2A0-4F90-8858-5C6608735C05}"/>
              </a:ext>
            </a:extLst>
          </p:cNvPr>
          <p:cNvSpPr txBox="1"/>
          <p:nvPr/>
        </p:nvSpPr>
        <p:spPr>
          <a:xfrm>
            <a:off x="653573" y="1073829"/>
            <a:ext cx="1635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01101001 =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7E72B140-73C1-45D7-A700-AF2CED7857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5188" y="144075"/>
            <a:ext cx="782161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Three-level Paging Scheme</a:t>
            </a:r>
          </a:p>
        </p:txBody>
      </p:sp>
      <p:pic>
        <p:nvPicPr>
          <p:cNvPr id="47107" name="Picture 6">
            <a:extLst>
              <a:ext uri="{FF2B5EF4-FFF2-40B4-BE49-F238E27FC236}">
                <a16:creationId xmlns:a16="http://schemas.microsoft.com/office/drawing/2014/main" id="{7E3EC9BD-BFCB-4762-8CAD-CDA7B8856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1293813"/>
            <a:ext cx="5241925" cy="116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8" name="Picture 7">
            <a:extLst>
              <a:ext uri="{FF2B5EF4-FFF2-40B4-BE49-F238E27FC236}">
                <a16:creationId xmlns:a16="http://schemas.microsoft.com/office/drawing/2014/main" id="{0A0D3728-9A51-44F1-B179-28CC3F552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4626841"/>
            <a:ext cx="5486400" cy="106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rrow: Down 1">
            <a:extLst>
              <a:ext uri="{FF2B5EF4-FFF2-40B4-BE49-F238E27FC236}">
                <a16:creationId xmlns:a16="http://schemas.microsoft.com/office/drawing/2014/main" id="{21C83E73-2531-43FA-9386-25A5C73CC476}"/>
              </a:ext>
            </a:extLst>
          </p:cNvPr>
          <p:cNvSpPr/>
          <p:nvPr/>
        </p:nvSpPr>
        <p:spPr bwMode="auto">
          <a:xfrm rot="10800000">
            <a:off x="2951019" y="2462213"/>
            <a:ext cx="484632" cy="978408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F8EA94-8272-486B-8C6F-85E2CB0B7FC7}"/>
              </a:ext>
            </a:extLst>
          </p:cNvPr>
          <p:cNvSpPr txBox="1"/>
          <p:nvPr/>
        </p:nvSpPr>
        <p:spPr>
          <a:xfrm>
            <a:off x="2753590" y="3630613"/>
            <a:ext cx="11326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4.3 TB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4A6FA55B-1C89-4FAF-8777-9EF53CBB92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6379"/>
            <a:ext cx="8229600" cy="576263"/>
          </a:xfrm>
        </p:spPr>
        <p:txBody>
          <a:bodyPr/>
          <a:lstStyle/>
          <a:p>
            <a:pPr eaLnBrk="1" hangingPunct="1"/>
            <a:r>
              <a:rPr lang="en-US" altLang="en-US" dirty="0"/>
              <a:t>Hashed Page Table</a:t>
            </a:r>
            <a:endParaRPr lang="en-US" altLang="en-US" sz="2400" dirty="0"/>
          </a:p>
        </p:txBody>
      </p:sp>
      <p:pic>
        <p:nvPicPr>
          <p:cNvPr id="49155" name="Picture 6">
            <a:extLst>
              <a:ext uri="{FF2B5EF4-FFF2-40B4-BE49-F238E27FC236}">
                <a16:creationId xmlns:a16="http://schemas.microsoft.com/office/drawing/2014/main" id="{D2F7DD6F-2A50-4270-B701-86EE15BF79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888" y="1274763"/>
            <a:ext cx="6616700" cy="381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A9CA5047-53DC-42C0-8BA2-9A66CB1D12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58850" y="238549"/>
            <a:ext cx="77914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Inverted Page Table Architecture</a:t>
            </a:r>
            <a:endParaRPr lang="en-US" altLang="en-US" sz="2400" dirty="0"/>
          </a:p>
        </p:txBody>
      </p:sp>
      <p:pic>
        <p:nvPicPr>
          <p:cNvPr id="51203" name="Picture 6">
            <a:extLst>
              <a:ext uri="{FF2B5EF4-FFF2-40B4-BE49-F238E27FC236}">
                <a16:creationId xmlns:a16="http://schemas.microsoft.com/office/drawing/2014/main" id="{CD658555-7800-4FD5-8FAB-B83171CC6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675" y="1274763"/>
            <a:ext cx="6057900" cy="418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5518330E-1EFB-4794-938C-DE2C8EE941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82663" y="245093"/>
            <a:ext cx="77041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Shared Pages Example</a:t>
            </a:r>
            <a:endParaRPr lang="en-US" altLang="en-US" sz="2400" dirty="0"/>
          </a:p>
        </p:txBody>
      </p:sp>
      <p:pic>
        <p:nvPicPr>
          <p:cNvPr id="40963" name="Picture 5" descr="W:\os-book\OS10\slide-dir\os-figures\9_14.jpg">
            <a:extLst>
              <a:ext uri="{FF2B5EF4-FFF2-40B4-BE49-F238E27FC236}">
                <a16:creationId xmlns:a16="http://schemas.microsoft.com/office/drawing/2014/main" id="{8CF5A6BC-36FF-41D3-9A9A-0B6C47B071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3" y="1212850"/>
            <a:ext cx="3973512" cy="433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5181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B034F0B9-0ADC-441A-ABA1-37FF750921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8950" y="238549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Paging Hardware With TLB</a:t>
            </a:r>
            <a:endParaRPr lang="en-US" altLang="en-US" sz="2400" dirty="0"/>
          </a:p>
        </p:txBody>
      </p:sp>
      <p:pic>
        <p:nvPicPr>
          <p:cNvPr id="35843" name="Picture 5">
            <a:extLst>
              <a:ext uri="{FF2B5EF4-FFF2-40B4-BE49-F238E27FC236}">
                <a16:creationId xmlns:a16="http://schemas.microsoft.com/office/drawing/2014/main" id="{0D2FCA98-0A3D-46E7-B9FC-5E2B1E8640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1175" y="1284288"/>
            <a:ext cx="5637213" cy="426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5497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6145B4E6-5DED-4B37-B9F1-D64E18F15E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09127" y="-95603"/>
            <a:ext cx="8112611" cy="903288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Valid (v) or Invalid (i) Bit In A Page Table</a:t>
            </a:r>
          </a:p>
        </p:txBody>
      </p:sp>
      <p:pic>
        <p:nvPicPr>
          <p:cNvPr id="38915" name="Picture 5">
            <a:extLst>
              <a:ext uri="{FF2B5EF4-FFF2-40B4-BE49-F238E27FC236}">
                <a16:creationId xmlns:a16="http://schemas.microsoft.com/office/drawing/2014/main" id="{51286D0E-48B1-4A77-B77D-2A6859C884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00" y="1252538"/>
            <a:ext cx="5099050" cy="442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53806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58E4418B-4D1F-4C2F-86CA-BEEA5DC9AF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1661" y="245093"/>
            <a:ext cx="7869237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Intel x86-64</a:t>
            </a:r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879EF759-8E97-43E4-B675-04E06FE8DC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086" y="1122363"/>
            <a:ext cx="7632927" cy="275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4008" tIns="32004" rIns="64008" bIns="32004"/>
          <a:lstStyle>
            <a:lvl1pPr marL="488950" indent="-4889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1060450" indent="-407988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Current generation Intel x86 architecture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64 bits is ginormous (&gt; 16 exabytes)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In practice only implement 48 bit addressing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dirty="0">
                <a:latin typeface="Helvetica" panose="020B0604020202020204" pitchFamily="34" charset="0"/>
              </a:rPr>
              <a:t>Page sizes of 4 KB, 2 MB, 1 GB</a:t>
            </a:r>
          </a:p>
          <a:p>
            <a:pPr lvl="1">
              <a:spcBef>
                <a:spcPct val="35000"/>
              </a:spcBef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</a:pPr>
            <a:r>
              <a:rPr kumimoji="1" lang="en-US" altLang="en-US" dirty="0">
                <a:latin typeface="Helvetica" panose="020B0604020202020204" pitchFamily="34" charset="0"/>
              </a:rPr>
              <a:t>Four levels of paging hierarchy</a:t>
            </a:r>
          </a:p>
          <a:p>
            <a:pPr>
              <a:spcBef>
                <a:spcPct val="35000"/>
              </a:spcBef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</a:pPr>
            <a:r>
              <a:rPr kumimoji="1" lang="en-US" altLang="en-US" dirty="0">
                <a:latin typeface="Helvetica" panose="020B0604020202020204" pitchFamily="34" charset="0"/>
              </a:rPr>
              <a:t>Can also use PAE so virtual addresses are 48 bits and physical addresses are 52 bits</a:t>
            </a:r>
          </a:p>
        </p:txBody>
      </p:sp>
      <p:pic>
        <p:nvPicPr>
          <p:cNvPr id="68612" name="Picture 2" descr="8_25.pdf">
            <a:extLst>
              <a:ext uri="{FF2B5EF4-FFF2-40B4-BE49-F238E27FC236}">
                <a16:creationId xmlns:a16="http://schemas.microsoft.com/office/drawing/2014/main" id="{BDCE453A-1476-4754-9D6F-16790CEC81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4108450"/>
            <a:ext cx="728345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10ABA6F6-3348-45EF-9241-C55F4F2E5F8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End of Chapter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F80675EAF67442B1D1EA54FF84AF10" ma:contentTypeVersion="6" ma:contentTypeDescription="Create a new document." ma:contentTypeScope="" ma:versionID="a7999b2591f84274ce375daeb9aa90ef">
  <xsd:schema xmlns:xsd="http://www.w3.org/2001/XMLSchema" xmlns:xs="http://www.w3.org/2001/XMLSchema" xmlns:p="http://schemas.microsoft.com/office/2006/metadata/properties" xmlns:ns2="3ae5e70c-2bd4-4125-adfe-471def14c0a0" xmlns:ns3="90cc77f0-f4c7-4f89-9ab4-8f3a1487e8b0" targetNamespace="http://schemas.microsoft.com/office/2006/metadata/properties" ma:root="true" ma:fieldsID="bfe2ffb222d095e610a3ee9c7fd0d8ad" ns2:_="" ns3:_="">
    <xsd:import namespace="3ae5e70c-2bd4-4125-adfe-471def14c0a0"/>
    <xsd:import namespace="90cc77f0-f4c7-4f89-9ab4-8f3a1487e8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e5e70c-2bd4-4125-adfe-471def14c0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cc77f0-f4c7-4f89-9ab4-8f3a1487e8b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44C50A9-EBDE-461E-AE55-F0C7B067FC10}"/>
</file>

<file path=customXml/itemProps2.xml><?xml version="1.0" encoding="utf-8"?>
<ds:datastoreItem xmlns:ds="http://schemas.openxmlformats.org/officeDocument/2006/customXml" ds:itemID="{71ACDD24-5FB5-4EE0-8025-8E5FD4608787}"/>
</file>

<file path=customXml/itemProps3.xml><?xml version="1.0" encoding="utf-8"?>
<ds:datastoreItem xmlns:ds="http://schemas.openxmlformats.org/officeDocument/2006/customXml" ds:itemID="{E9BAFE42-D2E1-4B36-8345-43F6001A5ABE}"/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14447</TotalTime>
  <Words>314</Words>
  <Application>Microsoft Office PowerPoint</Application>
  <PresentationFormat>On-screen Show (4:3)</PresentationFormat>
  <Paragraphs>110</Paragraphs>
  <Slides>22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Arial</vt:lpstr>
      <vt:lpstr>Helvetica</vt:lpstr>
      <vt:lpstr>Monotype Sorts</vt:lpstr>
      <vt:lpstr>Times New Roman</vt:lpstr>
      <vt:lpstr>Verdana</vt:lpstr>
      <vt:lpstr>Webdings</vt:lpstr>
      <vt:lpstr>Wingdings</vt:lpstr>
      <vt:lpstr>os-8</vt:lpstr>
      <vt:lpstr>Chapter 9:  Main Memory</vt:lpstr>
      <vt:lpstr>Chapter 9:  Memory Management</vt:lpstr>
      <vt:lpstr>Background</vt:lpstr>
      <vt:lpstr>Process Memory</vt:lpstr>
      <vt:lpstr>Hardware Address Protection</vt:lpstr>
      <vt:lpstr>Relative or Absolute addresses</vt:lpstr>
      <vt:lpstr>Memory Management</vt:lpstr>
      <vt:lpstr>Memory-Management Unit (MMU)</vt:lpstr>
      <vt:lpstr>Memory-Management Unit (Cont.)</vt:lpstr>
      <vt:lpstr>Paging Hardware</vt:lpstr>
      <vt:lpstr>Paging Example </vt:lpstr>
      <vt:lpstr>Free Frames</vt:lpstr>
      <vt:lpstr>Structure of the Page Table</vt:lpstr>
      <vt:lpstr>Hierarchical Page Tables</vt:lpstr>
      <vt:lpstr>Three-level Paging Scheme</vt:lpstr>
      <vt:lpstr>Hashed Page Table</vt:lpstr>
      <vt:lpstr>Inverted Page Table Architecture</vt:lpstr>
      <vt:lpstr>Shared Pages Example</vt:lpstr>
      <vt:lpstr>Paging Hardware With TLB</vt:lpstr>
      <vt:lpstr>Valid (v) or Invalid (i) Bit In A Page Table</vt:lpstr>
      <vt:lpstr>Intel x86-64</vt:lpstr>
      <vt:lpstr>End of Chapter 9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Richard Dill</cp:lastModifiedBy>
  <cp:revision>367</cp:revision>
  <cp:lastPrinted>2013-09-30T19:34:56Z</cp:lastPrinted>
  <dcterms:created xsi:type="dcterms:W3CDTF">2011-01-13T23:43:38Z</dcterms:created>
  <dcterms:modified xsi:type="dcterms:W3CDTF">2021-08-18T20:50:27Z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0x0101003CF80675EAF67442B1D1EA54FF84AF10</vt:lpwstr>
  </property>
</Properties>
</file>