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entation.xml" ContentType="application/vnd.openxmlformats-officedocument.presentationml.presentation.main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0"/>
  </p:notesMasterIdLst>
  <p:handoutMasterIdLst>
    <p:handoutMasterId r:id="rId21"/>
  </p:handoutMasterIdLst>
  <p:sldIdLst>
    <p:sldId id="331" r:id="rId2"/>
    <p:sldId id="332" r:id="rId3"/>
    <p:sldId id="384" r:id="rId4"/>
    <p:sldId id="385" r:id="rId5"/>
    <p:sldId id="386" r:id="rId6"/>
    <p:sldId id="341" r:id="rId7"/>
    <p:sldId id="344" r:id="rId8"/>
    <p:sldId id="387" r:id="rId9"/>
    <p:sldId id="388" r:id="rId10"/>
    <p:sldId id="351" r:id="rId11"/>
    <p:sldId id="354" r:id="rId12"/>
    <p:sldId id="355" r:id="rId13"/>
    <p:sldId id="358" r:id="rId14"/>
    <p:sldId id="359" r:id="rId15"/>
    <p:sldId id="366" r:id="rId16"/>
    <p:sldId id="370" r:id="rId17"/>
    <p:sldId id="373" r:id="rId18"/>
    <p:sldId id="375" r:id="rId19"/>
  </p:sldIdLst>
  <p:sldSz cx="9144000" cy="6858000" type="screen4x3"/>
  <p:notesSz cx="7086600" cy="93726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6600"/>
    <a:srgbClr val="9933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6" autoAdjust="0"/>
    <p:restoredTop sz="94635"/>
  </p:normalViewPr>
  <p:slideViewPr>
    <p:cSldViewPr snapToGrid="0">
      <p:cViewPr varScale="1">
        <p:scale>
          <a:sx n="156" d="100"/>
          <a:sy n="156" d="100"/>
        </p:scale>
        <p:origin x="2044" y="76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57CCCA0-48FF-49B9-A81B-A3AA031DB3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06738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defTabSz="890588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56684F4D-30DF-4BAD-8B6E-B450802D514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4150" y="0"/>
            <a:ext cx="3105150" cy="446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ctr" anchorCtr="0" compatLnSpc="1">
            <a:prstTxWarp prst="textNoShape">
              <a:avLst/>
            </a:prstTxWarp>
          </a:bodyPr>
          <a:lstStyle>
            <a:lvl1pPr algn="r" defTabSz="890588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DE87A7CF-DA4E-40B2-A46B-B171BEBFD7F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39213"/>
            <a:ext cx="3106738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defTabSz="890588">
              <a:defRPr sz="1100">
                <a:latin typeface="Helvetica" panose="020B060402020202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1BAD7235-1FED-4C76-86CF-CA7E8C6271B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4150" y="8939213"/>
            <a:ext cx="3105150" cy="446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9090" tIns="44546" rIns="89090" bIns="44546" numCol="1" anchor="b" anchorCtr="0" compatLnSpc="1">
            <a:prstTxWarp prst="textNoShape">
              <a:avLst/>
            </a:prstTxWarp>
          </a:bodyPr>
          <a:lstStyle>
            <a:lvl1pPr algn="r" defTabSz="890588">
              <a:defRPr sz="1100" smtClean="0">
                <a:latin typeface="Helvetica" charset="0"/>
                <a:ea typeface="MS PGothic" charset="-128"/>
              </a:defRPr>
            </a:lvl1pPr>
          </a:lstStyle>
          <a:p>
            <a:pPr>
              <a:defRPr/>
            </a:pPr>
            <a:fld id="{15FB2A04-1989-43F8-A1CA-48ECCECD274F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2650461-F8FA-4EC9-961B-07ADBB023C1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defTabSz="939800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0E5BD76-7D57-4BB9-B88E-0E6DC0CDF86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016375" y="0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>
            <a:lvl1pPr algn="r" defTabSz="939800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E5272630-4094-4E90-A63E-0495C021B59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00150" y="704850"/>
            <a:ext cx="4687888" cy="35147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63F933E7-8229-4DE7-9E50-6467D80561B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4563" y="4452938"/>
            <a:ext cx="519747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1BE11052-68AA-4FFB-BCC0-9A147F9D34FD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defTabSz="939800">
              <a:defRPr sz="1200"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22CD8673-A829-446C-9245-DC4B35A5D7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16375" y="8905875"/>
            <a:ext cx="3070225" cy="466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4035" tIns="47017" rIns="94035" bIns="47017" numCol="1" anchor="b" anchorCtr="0" compatLnSpc="1">
            <a:prstTxWarp prst="textNoShape">
              <a:avLst/>
            </a:prstTxWarp>
          </a:bodyPr>
          <a:lstStyle>
            <a:lvl1pPr algn="r" defTabSz="939800">
              <a:defRPr sz="1200" smtClean="0">
                <a:latin typeface="Times New Roman" charset="0"/>
                <a:ea typeface="MS PGothic" charset="-128"/>
              </a:defRPr>
            </a:lvl1pPr>
          </a:lstStyle>
          <a:p>
            <a:pPr>
              <a:defRPr/>
            </a:pPr>
            <a:fld id="{690704E8-AF53-4555-9777-1ADF916834F9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MS PGothic" panose="020B0600070205080204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7">
            <a:extLst>
              <a:ext uri="{FF2B5EF4-FFF2-40B4-BE49-F238E27FC236}">
                <a16:creationId xmlns:a16="http://schemas.microsoft.com/office/drawing/2014/main" id="{6AC06DF3-9AE2-41AA-9CBA-13E1929E3D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0FAC1245-D4B7-4BF8-9C7C-5CCEA50EE6B4}" type="slidenum">
              <a:rPr lang="en-US" altLang="en-US">
                <a:latin typeface="Times New Roman" panose="02020603050405020304" pitchFamily="18" charset="0"/>
              </a:rPr>
              <a:pPr/>
              <a:t>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6F68B959-C08D-438B-A2B9-0BE8A788A2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A0B3EA2-4E30-4C2D-A22C-A8F69CD23A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Rectangle 7">
            <a:extLst>
              <a:ext uri="{FF2B5EF4-FFF2-40B4-BE49-F238E27FC236}">
                <a16:creationId xmlns:a16="http://schemas.microsoft.com/office/drawing/2014/main" id="{3E49DA5C-9C96-455B-BD41-985D1B07CD8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73F77E98-83BC-45F0-9564-A2CA759AE191}" type="slidenum">
              <a:rPr lang="en-US" altLang="en-US">
                <a:latin typeface="Times New Roman" panose="02020603050405020304" pitchFamily="18" charset="0"/>
              </a:rPr>
              <a:pPr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EA8B14E3-EAA5-468B-8771-F49BC03DE1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E6443A0-E601-4FA9-AF8A-86ED17B9E3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2145F13D-850B-4ECD-9C54-CC94AB539BD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046B475-1E8C-4550-ADF8-00CA85A1A0DB}" type="slidenum">
              <a:rPr lang="en-US" altLang="en-US">
                <a:latin typeface="Times New Roman" panose="02020603050405020304" pitchFamily="18" charset="0"/>
              </a:rPr>
              <a:pPr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19B6270F-5D7E-4AAA-BF78-BAA8346E91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37E5F964-17B3-45FA-9C56-980A570697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9A353AA0-75CC-497D-91B9-904D63A07C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C6E1ECD-C743-4D6B-BD89-29F8B07C8DD9}" type="slidenum">
              <a:rPr lang="en-US" altLang="en-US">
                <a:latin typeface="Times New Roman" panose="02020603050405020304" pitchFamily="18" charset="0"/>
              </a:rPr>
              <a:pPr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367321B-5D3F-40F6-873F-A0784A9360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7737192-9A86-4917-AA29-F5DDF1F61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9A353AA0-75CC-497D-91B9-904D63A07C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C6E1ECD-C743-4D6B-BD89-29F8B07C8DD9}" type="slidenum">
              <a:rPr lang="en-US" altLang="en-US">
                <a:latin typeface="Times New Roman" panose="02020603050405020304" pitchFamily="18" charset="0"/>
              </a:rPr>
              <a:pPr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367321B-5D3F-40F6-873F-A0784A9360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7737192-9A86-4917-AA29-F5DDF1F61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99584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7">
            <a:extLst>
              <a:ext uri="{FF2B5EF4-FFF2-40B4-BE49-F238E27FC236}">
                <a16:creationId xmlns:a16="http://schemas.microsoft.com/office/drawing/2014/main" id="{9A353AA0-75CC-497D-91B9-904D63A07C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C6E1ECD-C743-4D6B-BD89-29F8B07C8DD9}" type="slidenum">
              <a:rPr lang="en-US" altLang="en-US">
                <a:latin typeface="Times New Roman" panose="02020603050405020304" pitchFamily="18" charset="0"/>
              </a:rPr>
              <a:pPr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9367321B-5D3F-40F6-873F-A0784A9360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27737192-9A86-4917-AA29-F5DDF1F61A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9716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7">
            <a:extLst>
              <a:ext uri="{FF2B5EF4-FFF2-40B4-BE49-F238E27FC236}">
                <a16:creationId xmlns:a16="http://schemas.microsoft.com/office/drawing/2014/main" id="{2665131B-02A1-4089-8A6A-3ECBBEBF69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93F69B1-EE3C-4C05-93FA-4501AC790494}" type="slidenum">
              <a:rPr lang="en-US" altLang="en-US">
                <a:latin typeface="Times New Roman" panose="02020603050405020304" pitchFamily="18" charset="0"/>
              </a:rPr>
              <a:pPr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233FA0CE-6439-42A3-9DCD-EA87FF718D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CE0A33F4-52D6-4093-86D6-67B742B188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7">
            <a:extLst>
              <a:ext uri="{FF2B5EF4-FFF2-40B4-BE49-F238E27FC236}">
                <a16:creationId xmlns:a16="http://schemas.microsoft.com/office/drawing/2014/main" id="{C3333D1D-E65D-4B89-8425-6E44461ABA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42AD3C6-3796-443F-BEF1-D7BB5126679A}" type="slidenum">
              <a:rPr lang="en-US" altLang="en-US">
                <a:latin typeface="Times New Roman" panose="02020603050405020304" pitchFamily="18" charset="0"/>
              </a:rPr>
              <a:pPr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60D8270D-05F7-42B0-9BA1-8DD9811B93C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ECF7658-4FEB-4CBF-80D9-CB99F52E4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>
            <a:extLst>
              <a:ext uri="{FF2B5EF4-FFF2-40B4-BE49-F238E27FC236}">
                <a16:creationId xmlns:a16="http://schemas.microsoft.com/office/drawing/2014/main" id="{975D2170-B7E7-4E3E-9E59-992D46F816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87E1D3FD-B35A-4DBF-B791-BA5787967C2A}" type="slidenum">
              <a:rPr lang="en-US" altLang="en-US">
                <a:latin typeface="Times New Roman" panose="02020603050405020304" pitchFamily="18" charset="0"/>
              </a:rPr>
              <a:pPr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28803E2A-E437-4C89-A1E5-9341B9B6B6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942161F1-20B1-4BA8-BDB3-5D756C52D9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>
            <a:extLst>
              <a:ext uri="{FF2B5EF4-FFF2-40B4-BE49-F238E27FC236}">
                <a16:creationId xmlns:a16="http://schemas.microsoft.com/office/drawing/2014/main" id="{F916C152-73D8-464B-99EE-F6F1FA4B18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EA929230-05BF-4F8E-AAC6-9C2CABFA3A36}" type="slidenum">
              <a:rPr lang="en-US" altLang="en-US">
                <a:latin typeface="Times New Roman" panose="02020603050405020304" pitchFamily="18" charset="0"/>
              </a:rPr>
              <a:pPr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02" name="Rectangle 2">
            <a:extLst>
              <a:ext uri="{FF2B5EF4-FFF2-40B4-BE49-F238E27FC236}">
                <a16:creationId xmlns:a16="http://schemas.microsoft.com/office/drawing/2014/main" id="{79BA3C69-44B1-47E2-A112-EC9A898C7F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836193AF-01D3-4E16-BA42-54D7E3B299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7">
            <a:extLst>
              <a:ext uri="{FF2B5EF4-FFF2-40B4-BE49-F238E27FC236}">
                <a16:creationId xmlns:a16="http://schemas.microsoft.com/office/drawing/2014/main" id="{6DE0041D-EB20-44A4-B890-E4F7209FD8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3844A5C6-97A1-4829-A483-FFE95AC41A71}" type="slidenum">
              <a:rPr lang="en-US" altLang="en-US">
                <a:latin typeface="Times New Roman" panose="02020603050405020304" pitchFamily="18" charset="0"/>
              </a:rPr>
              <a:pPr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3250" name="Rectangle 2">
            <a:extLst>
              <a:ext uri="{FF2B5EF4-FFF2-40B4-BE49-F238E27FC236}">
                <a16:creationId xmlns:a16="http://schemas.microsoft.com/office/drawing/2014/main" id="{FCB85357-8A0A-45B1-93B2-226D274F65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46F5FF3A-C78E-4E91-9558-6F09843B9E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7">
            <a:extLst>
              <a:ext uri="{FF2B5EF4-FFF2-40B4-BE49-F238E27FC236}">
                <a16:creationId xmlns:a16="http://schemas.microsoft.com/office/drawing/2014/main" id="{902642F4-E0F8-4929-B08E-2629073311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F5CEC565-1F79-4ED9-AF48-6877F7383DF8}" type="slidenum">
              <a:rPr lang="en-US" altLang="en-US">
                <a:latin typeface="Times New Roman" panose="02020603050405020304" pitchFamily="18" charset="0"/>
              </a:rPr>
              <a:pPr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6" name="Rectangle 2">
            <a:extLst>
              <a:ext uri="{FF2B5EF4-FFF2-40B4-BE49-F238E27FC236}">
                <a16:creationId xmlns:a16="http://schemas.microsoft.com/office/drawing/2014/main" id="{8E27F7D9-8FBC-41BD-A75A-49ABD406C9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B2EC3AE3-96CA-4114-B784-44078F699D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>
            <a:extLst>
              <a:ext uri="{FF2B5EF4-FFF2-40B4-BE49-F238E27FC236}">
                <a16:creationId xmlns:a16="http://schemas.microsoft.com/office/drawing/2014/main" id="{CA973F4B-8029-49E1-8C56-41A7E92407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12B14046-5666-41B3-886D-062DE8244CAC}" type="slidenum">
              <a:rPr lang="en-US" altLang="en-US">
                <a:latin typeface="Times New Roman" panose="02020603050405020304" pitchFamily="18" charset="0"/>
              </a:rPr>
              <a:pPr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78" name="Rectangle 2">
            <a:extLst>
              <a:ext uri="{FF2B5EF4-FFF2-40B4-BE49-F238E27FC236}">
                <a16:creationId xmlns:a16="http://schemas.microsoft.com/office/drawing/2014/main" id="{B0F8AA49-F542-42B6-975E-C7F0EFD76C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26BCD7B1-5B82-46B6-AA4C-B0F269BACB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>
            <a:extLst>
              <a:ext uri="{FF2B5EF4-FFF2-40B4-BE49-F238E27FC236}">
                <a16:creationId xmlns:a16="http://schemas.microsoft.com/office/drawing/2014/main" id="{04A8DED5-9BEB-4215-BE0F-7C846434FD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9B925D9D-7534-4064-99E1-C9780FC489DC}" type="slidenum">
              <a:rPr lang="en-US" altLang="en-US">
                <a:latin typeface="Times New Roman" panose="02020603050405020304" pitchFamily="18" charset="0"/>
              </a:rPr>
              <a:pPr/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2" name="Rectangle 2">
            <a:extLst>
              <a:ext uri="{FF2B5EF4-FFF2-40B4-BE49-F238E27FC236}">
                <a16:creationId xmlns:a16="http://schemas.microsoft.com/office/drawing/2014/main" id="{80D493A7-4A45-4901-915C-EC9EF0A661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21F78BDF-9E0C-4AA4-8E28-044D8E9941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>
            <a:extLst>
              <a:ext uri="{FF2B5EF4-FFF2-40B4-BE49-F238E27FC236}">
                <a16:creationId xmlns:a16="http://schemas.microsoft.com/office/drawing/2014/main" id="{E7A3C8EC-B1D6-4E88-BD43-3582AB965A1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 defTabSz="9398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27BAD9A3-4FA1-4968-95B7-8DD9DB52AB80}" type="slidenum">
              <a:rPr lang="en-US" altLang="en-US">
                <a:latin typeface="Times New Roman" panose="02020603050405020304" pitchFamily="18" charset="0"/>
              </a:rPr>
              <a:pPr/>
              <a:t>18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6018" name="Rectangle 2">
            <a:extLst>
              <a:ext uri="{FF2B5EF4-FFF2-40B4-BE49-F238E27FC236}">
                <a16:creationId xmlns:a16="http://schemas.microsoft.com/office/drawing/2014/main" id="{D0A48504-0C82-4A63-A6BD-6647B10740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0AAF36EC-FFD6-4C4B-AA91-C9F49D483B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>
            <a:extLst>
              <a:ext uri="{FF2B5EF4-FFF2-40B4-BE49-F238E27FC236}">
                <a16:creationId xmlns:a16="http://schemas.microsoft.com/office/drawing/2014/main" id="{9B880B0A-F9CB-4811-9094-7618A750CB0C}"/>
              </a:ext>
            </a:extLst>
          </p:cNvPr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>
              <a:extLst>
                <a:ext uri="{FF2B5EF4-FFF2-40B4-BE49-F238E27FC236}">
                  <a16:creationId xmlns:a16="http://schemas.microsoft.com/office/drawing/2014/main" id="{7B5C8F79-181C-4400-9D32-679CEAFB73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6FA2F0A4-C9BA-432E-83F3-2EBF639BD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  <p:sp>
          <p:nvSpPr>
            <p:cNvPr id="6" name="Rectangle 6">
              <a:extLst>
                <a:ext uri="{FF2B5EF4-FFF2-40B4-BE49-F238E27FC236}">
                  <a16:creationId xmlns:a16="http://schemas.microsoft.com/office/drawing/2014/main" id="{244A7E6B-BD9D-4F33-9EFE-7C39BF1313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>
                <a:defRPr/>
              </a:pPr>
              <a:endParaRPr lang="en-US" altLang="en-US"/>
            </a:p>
          </p:txBody>
        </p:sp>
      </p:grpSp>
      <p:sp>
        <p:nvSpPr>
          <p:cNvPr id="7" name="Text Box 7">
            <a:extLst>
              <a:ext uri="{FF2B5EF4-FFF2-40B4-BE49-F238E27FC236}">
                <a16:creationId xmlns:a16="http://schemas.microsoft.com/office/drawing/2014/main" id="{F89A2D9F-C175-44B2-A1F3-85F5B47859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006BF961-D67A-4284-A8BD-4B2D4188F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8" y="6613525"/>
            <a:ext cx="2730500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33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33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9" name="Picture 9" descr="dino_4">
            <a:extLst>
              <a:ext uri="{FF2B5EF4-FFF2-40B4-BE49-F238E27FC236}">
                <a16:creationId xmlns:a16="http://schemas.microsoft.com/office/drawing/2014/main" id="{744C0E95-7E00-42CF-9971-510C5CA39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0738" y="4157663"/>
            <a:ext cx="2062162" cy="1593850"/>
          </a:xfrm>
          <a:prstGeom prst="rect">
            <a:avLst/>
          </a:prstGeom>
          <a:noFill/>
          <a:ln w="76200">
            <a:solidFill>
              <a:srgbClr val="3366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829AB6F1-A51F-46BF-BDB8-E69C92C6B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4213" y="4006850"/>
            <a:ext cx="2336800" cy="1887538"/>
          </a:xfrm>
          <a:prstGeom prst="rect">
            <a:avLst/>
          </a:prstGeom>
          <a:noFill/>
          <a:ln w="57150" cmpd="thinThick">
            <a:solidFill>
              <a:srgbClr val="66CCFF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en-US"/>
          </a:p>
        </p:txBody>
      </p: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48844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812919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86467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9555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3592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16125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76115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48428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6372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07757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1348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ino_3">
            <a:extLst>
              <a:ext uri="{FF2B5EF4-FFF2-40B4-BE49-F238E27FC236}">
                <a16:creationId xmlns:a16="http://schemas.microsoft.com/office/drawing/2014/main" id="{F0EE328B-BE68-481B-A918-E117CF2E63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0"/>
            <a:ext cx="119538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FDD82269-6038-4DC7-9DB9-33CC07A962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42645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5F423CC-D04E-4FEB-90EB-369DCBB934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772795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CBC97BB-8A12-40A3-B5F2-69DC51018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0" name="Line 6">
            <a:extLst>
              <a:ext uri="{FF2B5EF4-FFF2-40B4-BE49-F238E27FC236}">
                <a16:creationId xmlns:a16="http://schemas.microsoft.com/office/drawing/2014/main" id="{EDBF570C-E8F3-4209-82B7-AC2D000885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Rectangle 7">
            <a:extLst>
              <a:ext uri="{FF2B5EF4-FFF2-40B4-BE49-F238E27FC236}">
                <a16:creationId xmlns:a16="http://schemas.microsoft.com/office/drawing/2014/main" id="{5AD91054-EF57-4D49-A1B2-120B5F4B4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898CF2C6-6AD0-42E6-B742-6900D0AE63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>
              <a:defRPr/>
            </a:pPr>
            <a:endParaRPr lang="en-US" altLang="en-US" sz="2400">
              <a:latin typeface="Times New Roman" pitchFamily="18" charset="0"/>
            </a:endParaRPr>
          </a:p>
        </p:txBody>
      </p:sp>
      <p:sp>
        <p:nvSpPr>
          <p:cNvPr id="1033" name="Text Box 9">
            <a:extLst>
              <a:ext uri="{FF2B5EF4-FFF2-40B4-BE49-F238E27FC236}">
                <a16:creationId xmlns:a16="http://schemas.microsoft.com/office/drawing/2014/main" id="{F52438FC-02CE-45C2-B0C5-D0E79E96C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56088" y="6613525"/>
            <a:ext cx="447675" cy="246063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charset="0"/>
                <a:ea typeface="MS PGothic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>
                <a:solidFill>
                  <a:srgbClr val="006699"/>
                </a:solidFill>
                <a:latin typeface="Helvetica" charset="0"/>
              </a:rPr>
              <a:t>8.</a:t>
            </a:r>
            <a:fld id="{40D0A5C9-1564-450C-8B21-348FDB204F4D}" type="slidenum">
              <a:rPr lang="en-US" altLang="en-US" sz="1000" b="1" smtClean="0">
                <a:solidFill>
                  <a:srgbClr val="006699"/>
                </a:solidFill>
                <a:latin typeface="Helvetica" charset="0"/>
              </a:rPr>
              <a:pPr algn="ctr">
                <a:spcBef>
                  <a:spcPct val="50000"/>
                </a:spcBef>
                <a:defRPr/>
              </a:pPr>
              <a:t>‹#›</a:t>
            </a:fld>
            <a:endParaRPr lang="en-US" altLang="en-US" sz="1000" b="1">
              <a:solidFill>
                <a:srgbClr val="006699"/>
              </a:solidFill>
              <a:latin typeface="Helvetica" charset="0"/>
            </a:endParaRPr>
          </a:p>
        </p:txBody>
      </p:sp>
      <p:sp>
        <p:nvSpPr>
          <p:cNvPr id="1034" name="Text Box 10">
            <a:extLst>
              <a:ext uri="{FF2B5EF4-FFF2-40B4-BE49-F238E27FC236}">
                <a16:creationId xmlns:a16="http://schemas.microsoft.com/office/drawing/2014/main" id="{ECAF5650-E826-4410-A822-722A1D588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9700" y="6588125"/>
            <a:ext cx="2713038" cy="244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Silberschatz, Galvin and Gagne ©2018</a:t>
            </a:r>
          </a:p>
        </p:txBody>
      </p:sp>
      <p:sp>
        <p:nvSpPr>
          <p:cNvPr id="1035" name="Text Box 11">
            <a:extLst>
              <a:ext uri="{FF2B5EF4-FFF2-40B4-BE49-F238E27FC236}">
                <a16:creationId xmlns:a16="http://schemas.microsoft.com/office/drawing/2014/main" id="{F924BF04-C0A2-4C41-BCF7-E1064F2272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738" y="6603879"/>
            <a:ext cx="2730500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Operating System Concepts – 10</a:t>
            </a:r>
            <a:r>
              <a:rPr lang="en-US" altLang="en-US" sz="1000" b="1" baseline="30000" dirty="0">
                <a:solidFill>
                  <a:srgbClr val="006699"/>
                </a:solidFill>
                <a:latin typeface="Helvetica" pitchFamily="-84" charset="0"/>
              </a:rPr>
              <a:t>th</a:t>
            </a:r>
            <a:r>
              <a:rPr lang="en-US" altLang="en-US" sz="1000" b="1" dirty="0">
                <a:solidFill>
                  <a:srgbClr val="006699"/>
                </a:solidFill>
                <a:latin typeface="Helvetica" pitchFamily="-84" charset="0"/>
              </a:rPr>
              <a:t> Edition</a:t>
            </a:r>
          </a:p>
        </p:txBody>
      </p:sp>
      <p:pic>
        <p:nvPicPr>
          <p:cNvPr id="1036" name="Picture 12" descr="dino_6">
            <a:extLst>
              <a:ext uri="{FF2B5EF4-FFF2-40B4-BE49-F238E27FC236}">
                <a16:creationId xmlns:a16="http://schemas.microsoft.com/office/drawing/2014/main" id="{2C30FAE5-2DCB-4F75-996C-0AB71A93D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849938"/>
            <a:ext cx="128428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73" r:id="rId2"/>
    <p:sldLayoutId id="2147484074" r:id="rId3"/>
    <p:sldLayoutId id="2147484075" r:id="rId4"/>
    <p:sldLayoutId id="2147484076" r:id="rId5"/>
    <p:sldLayoutId id="2147484077" r:id="rId6"/>
    <p:sldLayoutId id="2147484078" r:id="rId7"/>
    <p:sldLayoutId id="2147484079" r:id="rId8"/>
    <p:sldLayoutId id="2147484080" r:id="rId9"/>
    <p:sldLayoutId id="2147484081" r:id="rId10"/>
    <p:sldLayoutId id="21474840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MS PGothic" panose="020B0600070205080204" pitchFamily="3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MS PGothic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285750" indent="-28575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110000"/>
        <a:buFont typeface="Wingdings" panose="05000000000000000000" pitchFamily="2" charset="2"/>
        <a:buChar char="§"/>
        <a:defRPr kumimoji="1">
          <a:solidFill>
            <a:schemeClr val="tx1"/>
          </a:solidFill>
          <a:latin typeface="+mn-lt"/>
          <a:ea typeface="MS PGothic" pitchFamily="34" charset="-128"/>
          <a:cs typeface="MS PGothic" panose="020B0600070205080204" pitchFamily="34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110000"/>
        <a:buFont typeface="Arial" panose="020B0604020202020204" pitchFamily="34" charset="0"/>
        <a:buChar char="•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2">
            <a:extLst>
              <a:ext uri="{FF2B5EF4-FFF2-40B4-BE49-F238E27FC236}">
                <a16:creationId xmlns:a16="http://schemas.microsoft.com/office/drawing/2014/main" id="{3FFF3FEB-4621-4BB0-8381-30D0EE5065E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68363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Chapter 8:  Deadlocks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Rectangle 2">
            <a:extLst>
              <a:ext uri="{FF2B5EF4-FFF2-40B4-BE49-F238E27FC236}">
                <a16:creationId xmlns:a16="http://schemas.microsoft.com/office/drawing/2014/main" id="{C20AB209-B0F9-420A-89E6-E8E9E50B2A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6450" y="225461"/>
            <a:ext cx="78803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Outline</a:t>
            </a:r>
          </a:p>
        </p:txBody>
      </p:sp>
      <p:sp>
        <p:nvSpPr>
          <p:cNvPr id="7170" name="Rectangle 3">
            <a:extLst>
              <a:ext uri="{FF2B5EF4-FFF2-40B4-BE49-F238E27FC236}">
                <a16:creationId xmlns:a16="http://schemas.microsoft.com/office/drawing/2014/main" id="{1D54AC39-219B-4A2F-8A80-B3261E1F15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6450" y="1309170"/>
            <a:ext cx="7588250" cy="4530725"/>
          </a:xfrm>
        </p:spPr>
        <p:txBody>
          <a:bodyPr/>
          <a:lstStyle/>
          <a:p>
            <a:r>
              <a:rPr lang="en-US" altLang="en-US" dirty="0"/>
              <a:t>System Model</a:t>
            </a:r>
          </a:p>
          <a:p>
            <a:r>
              <a:rPr lang="en-US" altLang="en-US" dirty="0"/>
              <a:t>Deadlock Characterization</a:t>
            </a:r>
          </a:p>
          <a:p>
            <a:r>
              <a:rPr lang="en-US" altLang="en-US" dirty="0"/>
              <a:t>Methods for Handling Deadlocks</a:t>
            </a:r>
          </a:p>
          <a:p>
            <a:r>
              <a:rPr lang="en-US" altLang="en-US" dirty="0"/>
              <a:t>Deadlock Prevention</a:t>
            </a:r>
          </a:p>
          <a:p>
            <a:r>
              <a:rPr lang="en-US" altLang="en-US" dirty="0"/>
              <a:t>Deadlock Avoidance</a:t>
            </a:r>
          </a:p>
          <a:p>
            <a:r>
              <a:rPr lang="en-US" altLang="en-US" dirty="0"/>
              <a:t>Deadlock Detection </a:t>
            </a:r>
          </a:p>
          <a:p>
            <a:r>
              <a:rPr lang="en-US" altLang="en-US" dirty="0"/>
              <a:t>Recovery from Deadlock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7E53E-66FA-494F-AE13-70FE004A9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Deadlock (Gridlock)</a:t>
            </a:r>
          </a:p>
        </p:txBody>
      </p:sp>
      <p:pic>
        <p:nvPicPr>
          <p:cNvPr id="1026" name="Picture 2" descr="Gridlock - Wikipedia">
            <a:extLst>
              <a:ext uri="{FF2B5EF4-FFF2-40B4-BE49-F238E27FC236}">
                <a16:creationId xmlns:a16="http://schemas.microsoft.com/office/drawing/2014/main" id="{9A8BB709-EE1C-4A03-9EEA-F9F7BB8586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868" y="1076446"/>
            <a:ext cx="5285712" cy="5277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1862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582D4-D611-4B40-878A-494C82D6A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 Allocation Graph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F91E2735-92D9-4187-A867-A5D39D75899F}"/>
              </a:ext>
            </a:extLst>
          </p:cNvPr>
          <p:cNvGrpSpPr/>
          <p:nvPr/>
        </p:nvGrpSpPr>
        <p:grpSpPr>
          <a:xfrm>
            <a:off x="2624732" y="1409864"/>
            <a:ext cx="1039541" cy="1163780"/>
            <a:chOff x="2113130" y="1433014"/>
            <a:chExt cx="723331" cy="887106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8FCF2899-5F83-48DB-A60F-15FFE6BDFF3D}"/>
                </a:ext>
              </a:extLst>
            </p:cNvPr>
            <p:cNvSpPr/>
            <p:nvPr/>
          </p:nvSpPr>
          <p:spPr>
            <a:xfrm>
              <a:off x="2113130" y="1774209"/>
              <a:ext cx="723331" cy="545911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5210D9E-476B-4D20-9D20-40C25BC47300}"/>
                </a:ext>
              </a:extLst>
            </p:cNvPr>
            <p:cNvSpPr txBox="1"/>
            <p:nvPr/>
          </p:nvSpPr>
          <p:spPr>
            <a:xfrm>
              <a:off x="2306471" y="143301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1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1433A75-A66E-4B12-AEBC-7C209C35925E}"/>
                </a:ext>
              </a:extLst>
            </p:cNvPr>
            <p:cNvSpPr/>
            <p:nvPr/>
          </p:nvSpPr>
          <p:spPr>
            <a:xfrm>
              <a:off x="2446778" y="2014662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AC51784-A0FE-4635-8DF3-86942B772FB2}"/>
              </a:ext>
            </a:extLst>
          </p:cNvPr>
          <p:cNvGrpSpPr/>
          <p:nvPr/>
        </p:nvGrpSpPr>
        <p:grpSpPr>
          <a:xfrm>
            <a:off x="4431671" y="1409864"/>
            <a:ext cx="1039541" cy="1163780"/>
            <a:chOff x="2113130" y="1433014"/>
            <a:chExt cx="723331" cy="88710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7052104C-4737-4DED-B25C-2CC947EC5A48}"/>
                </a:ext>
              </a:extLst>
            </p:cNvPr>
            <p:cNvSpPr/>
            <p:nvPr/>
          </p:nvSpPr>
          <p:spPr>
            <a:xfrm>
              <a:off x="2113130" y="1774209"/>
              <a:ext cx="723331" cy="545911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AE0B669-C2E0-4C92-926C-E91A7D6145A6}"/>
                </a:ext>
              </a:extLst>
            </p:cNvPr>
            <p:cNvSpPr txBox="1"/>
            <p:nvPr/>
          </p:nvSpPr>
          <p:spPr>
            <a:xfrm>
              <a:off x="2306471" y="143301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3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65BEFECF-1D0D-473F-95BD-E3733696E926}"/>
                </a:ext>
              </a:extLst>
            </p:cNvPr>
            <p:cNvSpPr/>
            <p:nvPr/>
          </p:nvSpPr>
          <p:spPr>
            <a:xfrm>
              <a:off x="2446778" y="2014662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8261841-051F-480B-BB5F-66DA85D869F6}"/>
              </a:ext>
            </a:extLst>
          </p:cNvPr>
          <p:cNvGrpSpPr/>
          <p:nvPr/>
        </p:nvGrpSpPr>
        <p:grpSpPr>
          <a:xfrm>
            <a:off x="2595314" y="4712996"/>
            <a:ext cx="1039541" cy="1163780"/>
            <a:chOff x="2776070" y="3909514"/>
            <a:chExt cx="723331" cy="887106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768CEE18-E528-481A-A5B8-026A0D94B360}"/>
                </a:ext>
              </a:extLst>
            </p:cNvPr>
            <p:cNvGrpSpPr/>
            <p:nvPr/>
          </p:nvGrpSpPr>
          <p:grpSpPr>
            <a:xfrm>
              <a:off x="2776070" y="3909514"/>
              <a:ext cx="723331" cy="887106"/>
              <a:chOff x="2113130" y="1433014"/>
              <a:chExt cx="723331" cy="887106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9086B0A-8A81-4829-9194-BB57E7024B08}"/>
                  </a:ext>
                </a:extLst>
              </p:cNvPr>
              <p:cNvSpPr/>
              <p:nvPr/>
            </p:nvSpPr>
            <p:spPr>
              <a:xfrm>
                <a:off x="2113130" y="1774209"/>
                <a:ext cx="723331" cy="545911"/>
              </a:xfrm>
              <a:prstGeom prst="rect">
                <a:avLst/>
              </a:prstGeom>
              <a:solidFill>
                <a:srgbClr val="E7E6E6">
                  <a:lumMod val="75000"/>
                </a:srgbClr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10A8035F-D166-4723-AB09-D19271D49D3B}"/>
                  </a:ext>
                </a:extLst>
              </p:cNvPr>
              <p:cNvSpPr txBox="1"/>
              <p:nvPr/>
            </p:nvSpPr>
            <p:spPr>
              <a:xfrm>
                <a:off x="2306471" y="1433014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R</a:t>
                </a:r>
                <a:r>
                  <a:rPr kumimoji="0" lang="en-US" sz="1800" b="0" i="0" u="none" strike="noStrike" kern="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2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805D4D8E-3A3E-4922-86E7-240A7E736989}"/>
                  </a:ext>
                </a:extLst>
              </p:cNvPr>
              <p:cNvSpPr/>
              <p:nvPr/>
            </p:nvSpPr>
            <p:spPr>
              <a:xfrm>
                <a:off x="2446778" y="2100388"/>
                <a:ext cx="61913" cy="65004"/>
              </a:xfrm>
              <a:prstGeom prst="ellips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1B0EA0F-4B76-4ECC-8FD6-F5B741ACB434}"/>
                </a:ext>
              </a:extLst>
            </p:cNvPr>
            <p:cNvSpPr/>
            <p:nvPr/>
          </p:nvSpPr>
          <p:spPr>
            <a:xfrm>
              <a:off x="3109714" y="4405428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7DCD9AF-2D3D-4159-AF1D-6CBDE19EABF5}"/>
              </a:ext>
            </a:extLst>
          </p:cNvPr>
          <p:cNvGrpSpPr/>
          <p:nvPr/>
        </p:nvGrpSpPr>
        <p:grpSpPr>
          <a:xfrm>
            <a:off x="4611668" y="4903550"/>
            <a:ext cx="1039541" cy="1369927"/>
            <a:chOff x="4261970" y="3807156"/>
            <a:chExt cx="723331" cy="1044244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B4BCD78D-3312-40C1-8815-29249FEEF53F}"/>
                </a:ext>
              </a:extLst>
            </p:cNvPr>
            <p:cNvSpPr/>
            <p:nvPr/>
          </p:nvSpPr>
          <p:spPr>
            <a:xfrm>
              <a:off x="4261970" y="4148351"/>
              <a:ext cx="723331" cy="703049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5DDC57B-69AB-4409-97C4-BDC4055315DA}"/>
                </a:ext>
              </a:extLst>
            </p:cNvPr>
            <p:cNvSpPr txBox="1"/>
            <p:nvPr/>
          </p:nvSpPr>
          <p:spPr>
            <a:xfrm>
              <a:off x="4455311" y="3807156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4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FE3276AD-D01E-4927-8209-4AD656FEF13D}"/>
                </a:ext>
              </a:extLst>
            </p:cNvPr>
            <p:cNvSpPr/>
            <p:nvPr/>
          </p:nvSpPr>
          <p:spPr>
            <a:xfrm>
              <a:off x="4595618" y="447453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E2713C39-95E2-456B-B193-6B4B737341FD}"/>
                </a:ext>
              </a:extLst>
            </p:cNvPr>
            <p:cNvSpPr/>
            <p:nvPr/>
          </p:nvSpPr>
          <p:spPr>
            <a:xfrm>
              <a:off x="4595614" y="430307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26C2C481-1CFD-47A4-906A-1A6194150FFB}"/>
                </a:ext>
              </a:extLst>
            </p:cNvPr>
            <p:cNvSpPr/>
            <p:nvPr/>
          </p:nvSpPr>
          <p:spPr>
            <a:xfrm>
              <a:off x="4595618" y="463963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57" name="Oval 56">
            <a:extLst>
              <a:ext uri="{FF2B5EF4-FFF2-40B4-BE49-F238E27FC236}">
                <a16:creationId xmlns:a16="http://schemas.microsoft.com/office/drawing/2014/main" id="{A08469DE-67DF-43A0-8C72-05F41E7BB148}"/>
              </a:ext>
            </a:extLst>
          </p:cNvPr>
          <p:cNvSpPr/>
          <p:nvPr/>
        </p:nvSpPr>
        <p:spPr>
          <a:xfrm>
            <a:off x="1741926" y="3453564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F26B8489-0642-4A99-B603-F303F0102A44}"/>
              </a:ext>
            </a:extLst>
          </p:cNvPr>
          <p:cNvSpPr/>
          <p:nvPr/>
        </p:nvSpPr>
        <p:spPr>
          <a:xfrm>
            <a:off x="3664273" y="3453564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D9D40F3C-7294-44AE-ACB4-645D07EABFF4}"/>
              </a:ext>
            </a:extLst>
          </p:cNvPr>
          <p:cNvSpPr/>
          <p:nvPr/>
        </p:nvSpPr>
        <p:spPr>
          <a:xfrm>
            <a:off x="5556866" y="3438456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A74DBA1A-2BCE-4B67-8D4E-6C9B986630B6}"/>
              </a:ext>
            </a:extLst>
          </p:cNvPr>
          <p:cNvCxnSpPr>
            <a:stCxn id="57" idx="7"/>
          </p:cNvCxnSpPr>
          <p:nvPr/>
        </p:nvCxnSpPr>
        <p:spPr>
          <a:xfrm flipV="1">
            <a:off x="2284435" y="2573644"/>
            <a:ext cx="618159" cy="964098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6307D315-1982-45DF-B16B-1124AB708850}"/>
              </a:ext>
            </a:extLst>
          </p:cNvPr>
          <p:cNvCxnSpPr>
            <a:cxnSpLocks/>
            <a:stCxn id="50" idx="1"/>
          </p:cNvCxnSpPr>
          <p:nvPr/>
        </p:nvCxnSpPr>
        <p:spPr>
          <a:xfrm flipH="1" flipV="1">
            <a:off x="2243483" y="4015870"/>
            <a:ext cx="844367" cy="158513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9673364C-EB19-4B5D-973F-8EF88B9FD5BD}"/>
              </a:ext>
            </a:extLst>
          </p:cNvPr>
          <p:cNvCxnSpPr>
            <a:cxnSpLocks/>
            <a:stCxn id="47" idx="7"/>
          </p:cNvCxnSpPr>
          <p:nvPr/>
        </p:nvCxnSpPr>
        <p:spPr>
          <a:xfrm flipV="1">
            <a:off x="3150761" y="4003375"/>
            <a:ext cx="749083" cy="137269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44381368-7108-4752-8F70-7DC9006A8D0D}"/>
              </a:ext>
            </a:extLst>
          </p:cNvPr>
          <p:cNvCxnSpPr>
            <a:cxnSpLocks/>
          </p:cNvCxnSpPr>
          <p:nvPr/>
        </p:nvCxnSpPr>
        <p:spPr>
          <a:xfrm>
            <a:off x="3193216" y="2277715"/>
            <a:ext cx="665561" cy="117584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9543DB12-ECAC-49E1-AD8E-2DD2F5D1D2E2}"/>
              </a:ext>
            </a:extLst>
          </p:cNvPr>
          <p:cNvCxnSpPr>
            <a:cxnSpLocks/>
          </p:cNvCxnSpPr>
          <p:nvPr/>
        </p:nvCxnSpPr>
        <p:spPr>
          <a:xfrm flipV="1">
            <a:off x="4173623" y="2591361"/>
            <a:ext cx="438046" cy="88719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8818B96C-556E-4FCE-B9F9-50AA832A4764}"/>
              </a:ext>
            </a:extLst>
          </p:cNvPr>
          <p:cNvCxnSpPr>
            <a:cxnSpLocks/>
          </p:cNvCxnSpPr>
          <p:nvPr/>
        </p:nvCxnSpPr>
        <p:spPr>
          <a:xfrm>
            <a:off x="5008647" y="2291464"/>
            <a:ext cx="725514" cy="11621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64A5394C-2EAA-444C-A017-14167E81B171}"/>
              </a:ext>
            </a:extLst>
          </p:cNvPr>
          <p:cNvCxnSpPr>
            <a:cxnSpLocks/>
          </p:cNvCxnSpPr>
          <p:nvPr/>
        </p:nvCxnSpPr>
        <p:spPr>
          <a:xfrm flipH="1">
            <a:off x="3646025" y="3970116"/>
            <a:ext cx="1967697" cy="134266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A4390257-D492-40FC-88D7-B9753F7F0C60}"/>
              </a:ext>
            </a:extLst>
          </p:cNvPr>
          <p:cNvCxnSpPr>
            <a:cxnSpLocks/>
            <a:endCxn id="58" idx="7"/>
          </p:cNvCxnSpPr>
          <p:nvPr/>
        </p:nvCxnSpPr>
        <p:spPr>
          <a:xfrm flipH="1">
            <a:off x="4206782" y="2275914"/>
            <a:ext cx="719733" cy="1261828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8AD4C2EE-7C4E-4323-A2F5-AA0279E4C246}"/>
              </a:ext>
            </a:extLst>
          </p:cNvPr>
          <p:cNvCxnSpPr>
            <a:cxnSpLocks/>
            <a:endCxn id="57" idx="7"/>
          </p:cNvCxnSpPr>
          <p:nvPr/>
        </p:nvCxnSpPr>
        <p:spPr>
          <a:xfrm flipH="1">
            <a:off x="2284435" y="2312827"/>
            <a:ext cx="843048" cy="1224915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1645441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xit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1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1" presetID="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05247" fill="hold"/>
                                            <p:tgtEl>
                                              <p:spTgt spid="7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73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2C39D-5D41-4BF2-ABE9-0C6FB9532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Conditions for Deadlock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F5C900C-9C52-41C3-AC6E-FEAF251A51B7}"/>
              </a:ext>
            </a:extLst>
          </p:cNvPr>
          <p:cNvGrpSpPr/>
          <p:nvPr/>
        </p:nvGrpSpPr>
        <p:grpSpPr>
          <a:xfrm>
            <a:off x="2624732" y="1409864"/>
            <a:ext cx="1039541" cy="1163780"/>
            <a:chOff x="2113130" y="1433014"/>
            <a:chExt cx="723331" cy="88710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B527DAD8-A46A-4E9B-A302-C70B8A41BD91}"/>
                </a:ext>
              </a:extLst>
            </p:cNvPr>
            <p:cNvSpPr/>
            <p:nvPr/>
          </p:nvSpPr>
          <p:spPr>
            <a:xfrm>
              <a:off x="2113130" y="1774209"/>
              <a:ext cx="723331" cy="545911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B87A426-8FBE-4F8D-B3AC-24C82E1888BB}"/>
                </a:ext>
              </a:extLst>
            </p:cNvPr>
            <p:cNvSpPr txBox="1"/>
            <p:nvPr/>
          </p:nvSpPr>
          <p:spPr>
            <a:xfrm>
              <a:off x="2306471" y="143301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1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C815204-1969-43C0-BF19-B045C3721052}"/>
                </a:ext>
              </a:extLst>
            </p:cNvPr>
            <p:cNvSpPr/>
            <p:nvPr/>
          </p:nvSpPr>
          <p:spPr>
            <a:xfrm>
              <a:off x="2446778" y="2014662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B1B0F42-FFFE-4949-8F18-53982ED934BE}"/>
              </a:ext>
            </a:extLst>
          </p:cNvPr>
          <p:cNvGrpSpPr/>
          <p:nvPr/>
        </p:nvGrpSpPr>
        <p:grpSpPr>
          <a:xfrm>
            <a:off x="4431671" y="1409864"/>
            <a:ext cx="1039541" cy="1163780"/>
            <a:chOff x="2113130" y="1433014"/>
            <a:chExt cx="723331" cy="88710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D43324-ADA0-4EA3-BAC1-C4AEDD042BEE}"/>
                </a:ext>
              </a:extLst>
            </p:cNvPr>
            <p:cNvSpPr/>
            <p:nvPr/>
          </p:nvSpPr>
          <p:spPr>
            <a:xfrm>
              <a:off x="2113130" y="1774209"/>
              <a:ext cx="723331" cy="545911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791FDED-1FA7-4149-8E68-4B5C1A7B2360}"/>
                </a:ext>
              </a:extLst>
            </p:cNvPr>
            <p:cNvSpPr txBox="1"/>
            <p:nvPr/>
          </p:nvSpPr>
          <p:spPr>
            <a:xfrm>
              <a:off x="2306471" y="143301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3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6245F7C2-3862-486C-B0BA-AFE279B5BCB7}"/>
                </a:ext>
              </a:extLst>
            </p:cNvPr>
            <p:cNvSpPr/>
            <p:nvPr/>
          </p:nvSpPr>
          <p:spPr>
            <a:xfrm>
              <a:off x="2446778" y="2014662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CC119E2-B37C-4502-A71D-EA6EDCC768F8}"/>
              </a:ext>
            </a:extLst>
          </p:cNvPr>
          <p:cNvGrpSpPr/>
          <p:nvPr/>
        </p:nvGrpSpPr>
        <p:grpSpPr>
          <a:xfrm>
            <a:off x="2595314" y="4712996"/>
            <a:ext cx="1039541" cy="1163780"/>
            <a:chOff x="2776070" y="3909514"/>
            <a:chExt cx="723331" cy="88710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BDBAEB5-D4FA-413C-9694-8C71C771CE58}"/>
                </a:ext>
              </a:extLst>
            </p:cNvPr>
            <p:cNvGrpSpPr/>
            <p:nvPr/>
          </p:nvGrpSpPr>
          <p:grpSpPr>
            <a:xfrm>
              <a:off x="2776070" y="3909514"/>
              <a:ext cx="723331" cy="887106"/>
              <a:chOff x="2113130" y="1433014"/>
              <a:chExt cx="723331" cy="887106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A263E65-2567-4009-A7A7-069483436A14}"/>
                  </a:ext>
                </a:extLst>
              </p:cNvPr>
              <p:cNvSpPr/>
              <p:nvPr/>
            </p:nvSpPr>
            <p:spPr>
              <a:xfrm>
                <a:off x="2113130" y="1774209"/>
                <a:ext cx="723331" cy="545911"/>
              </a:xfrm>
              <a:prstGeom prst="rect">
                <a:avLst/>
              </a:prstGeom>
              <a:solidFill>
                <a:srgbClr val="E7E6E6">
                  <a:lumMod val="75000"/>
                </a:srgbClr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DB094FC0-CA7C-4AA0-9DBE-ED6E0F197169}"/>
                  </a:ext>
                </a:extLst>
              </p:cNvPr>
              <p:cNvSpPr txBox="1"/>
              <p:nvPr/>
            </p:nvSpPr>
            <p:spPr>
              <a:xfrm>
                <a:off x="2306471" y="1433014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R</a:t>
                </a:r>
                <a:r>
                  <a:rPr kumimoji="0" lang="en-US" sz="1800" b="0" i="0" u="none" strike="noStrike" kern="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2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377710C4-C6BA-44CF-A0CA-4472668F40D4}"/>
                  </a:ext>
                </a:extLst>
              </p:cNvPr>
              <p:cNvSpPr/>
              <p:nvPr/>
            </p:nvSpPr>
            <p:spPr>
              <a:xfrm>
                <a:off x="2446778" y="2100388"/>
                <a:ext cx="61913" cy="65004"/>
              </a:xfrm>
              <a:prstGeom prst="ellips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0F14E3CC-FB97-4EC9-A92C-006B5E597EE5}"/>
                </a:ext>
              </a:extLst>
            </p:cNvPr>
            <p:cNvSpPr/>
            <p:nvPr/>
          </p:nvSpPr>
          <p:spPr>
            <a:xfrm>
              <a:off x="3109714" y="4405428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27311-00D3-4CD3-89C5-27A04954421F}"/>
              </a:ext>
            </a:extLst>
          </p:cNvPr>
          <p:cNvGrpSpPr/>
          <p:nvPr/>
        </p:nvGrpSpPr>
        <p:grpSpPr>
          <a:xfrm>
            <a:off x="4611668" y="4903550"/>
            <a:ext cx="1039541" cy="1369927"/>
            <a:chOff x="4261970" y="3807156"/>
            <a:chExt cx="723331" cy="104424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4E56967-5D0A-4E37-9B1F-064547A5E4EA}"/>
                </a:ext>
              </a:extLst>
            </p:cNvPr>
            <p:cNvSpPr/>
            <p:nvPr/>
          </p:nvSpPr>
          <p:spPr>
            <a:xfrm>
              <a:off x="4261970" y="4148351"/>
              <a:ext cx="723331" cy="703049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41EE43-CD64-4A5B-B34A-8EC2A13C686D}"/>
                </a:ext>
              </a:extLst>
            </p:cNvPr>
            <p:cNvSpPr txBox="1"/>
            <p:nvPr/>
          </p:nvSpPr>
          <p:spPr>
            <a:xfrm>
              <a:off x="4455311" y="3807156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4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B766E206-9C3C-4AE5-A359-1F8BAF4718E3}"/>
                </a:ext>
              </a:extLst>
            </p:cNvPr>
            <p:cNvSpPr/>
            <p:nvPr/>
          </p:nvSpPr>
          <p:spPr>
            <a:xfrm>
              <a:off x="4595618" y="447453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0C6658BA-295C-4B61-AC7A-AA735012EE3E}"/>
                </a:ext>
              </a:extLst>
            </p:cNvPr>
            <p:cNvSpPr/>
            <p:nvPr/>
          </p:nvSpPr>
          <p:spPr>
            <a:xfrm>
              <a:off x="4595614" y="430307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6BBA8B79-43DB-4FAD-A67A-98D082FC47B1}"/>
                </a:ext>
              </a:extLst>
            </p:cNvPr>
            <p:cNvSpPr/>
            <p:nvPr/>
          </p:nvSpPr>
          <p:spPr>
            <a:xfrm>
              <a:off x="4595618" y="463963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38A5CF1A-0A4A-4606-9B29-0FBDFE8F05FD}"/>
              </a:ext>
            </a:extLst>
          </p:cNvPr>
          <p:cNvSpPr/>
          <p:nvPr/>
        </p:nvSpPr>
        <p:spPr>
          <a:xfrm>
            <a:off x="1741926" y="3453564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C4366426-5A07-4846-9582-0C7F2654F353}"/>
              </a:ext>
            </a:extLst>
          </p:cNvPr>
          <p:cNvSpPr/>
          <p:nvPr/>
        </p:nvSpPr>
        <p:spPr>
          <a:xfrm>
            <a:off x="3664273" y="3453564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CEEFB9D1-59FA-4C0D-A751-DEF2D0D0C254}"/>
              </a:ext>
            </a:extLst>
          </p:cNvPr>
          <p:cNvSpPr/>
          <p:nvPr/>
        </p:nvSpPr>
        <p:spPr>
          <a:xfrm>
            <a:off x="5556866" y="3438456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510B7D1-8307-4391-83EE-BD6BFC5C4547}"/>
              </a:ext>
            </a:extLst>
          </p:cNvPr>
          <p:cNvCxnSpPr>
            <a:stCxn id="24" idx="7"/>
          </p:cNvCxnSpPr>
          <p:nvPr/>
        </p:nvCxnSpPr>
        <p:spPr>
          <a:xfrm flipV="1">
            <a:off x="2284435" y="2573644"/>
            <a:ext cx="618159" cy="964098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2009F4D-AC2E-4CFE-8B59-CB730258FEAF}"/>
              </a:ext>
            </a:extLst>
          </p:cNvPr>
          <p:cNvCxnSpPr>
            <a:cxnSpLocks/>
            <a:stCxn id="17" idx="1"/>
          </p:cNvCxnSpPr>
          <p:nvPr/>
        </p:nvCxnSpPr>
        <p:spPr>
          <a:xfrm flipH="1" flipV="1">
            <a:off x="2243483" y="4015870"/>
            <a:ext cx="844367" cy="158513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4A35C460-04B6-4CE4-ADDC-5B769C9B0D42}"/>
              </a:ext>
            </a:extLst>
          </p:cNvPr>
          <p:cNvCxnSpPr>
            <a:cxnSpLocks/>
            <a:stCxn id="14" idx="7"/>
          </p:cNvCxnSpPr>
          <p:nvPr/>
        </p:nvCxnSpPr>
        <p:spPr>
          <a:xfrm flipV="1">
            <a:off x="3150761" y="4003375"/>
            <a:ext cx="749083" cy="137269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D5183B6-2A48-4BD8-80B8-1A3F8825CF25}"/>
              </a:ext>
            </a:extLst>
          </p:cNvPr>
          <p:cNvCxnSpPr>
            <a:cxnSpLocks/>
          </p:cNvCxnSpPr>
          <p:nvPr/>
        </p:nvCxnSpPr>
        <p:spPr>
          <a:xfrm>
            <a:off x="3193216" y="2277715"/>
            <a:ext cx="665561" cy="1175849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AE27390E-43C2-4183-912D-1026E554CEE2}"/>
              </a:ext>
            </a:extLst>
          </p:cNvPr>
          <p:cNvCxnSpPr>
            <a:cxnSpLocks/>
          </p:cNvCxnSpPr>
          <p:nvPr/>
        </p:nvCxnSpPr>
        <p:spPr>
          <a:xfrm flipV="1">
            <a:off x="4173623" y="2591361"/>
            <a:ext cx="438046" cy="88719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CFE4F505-A945-4052-B1B1-E471BB432206}"/>
              </a:ext>
            </a:extLst>
          </p:cNvPr>
          <p:cNvCxnSpPr>
            <a:cxnSpLocks/>
          </p:cNvCxnSpPr>
          <p:nvPr/>
        </p:nvCxnSpPr>
        <p:spPr>
          <a:xfrm>
            <a:off x="5008647" y="2291464"/>
            <a:ext cx="725514" cy="1162100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2F14E3B-6379-4BFD-8197-4D2456B96F68}"/>
              </a:ext>
            </a:extLst>
          </p:cNvPr>
          <p:cNvCxnSpPr>
            <a:cxnSpLocks/>
          </p:cNvCxnSpPr>
          <p:nvPr/>
        </p:nvCxnSpPr>
        <p:spPr>
          <a:xfrm flipH="1">
            <a:off x="3646025" y="3970116"/>
            <a:ext cx="1967697" cy="1342664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37" name="Rectangle 3">
            <a:extLst>
              <a:ext uri="{FF2B5EF4-FFF2-40B4-BE49-F238E27FC236}">
                <a16:creationId xmlns:a16="http://schemas.microsoft.com/office/drawing/2014/main" id="{EA04705E-925F-4479-8AE8-A608092BC4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4106" y="1085398"/>
            <a:ext cx="2984147" cy="1544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MS PGothic" panose="020B0600070205080204" pitchFamily="34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None/>
            </a:pPr>
            <a:r>
              <a:rPr lang="en-US" altLang="en-US" b="1" kern="0" dirty="0">
                <a:solidFill>
                  <a:srgbClr val="006699"/>
                </a:solidFill>
                <a:latin typeface="+mj-lt"/>
              </a:rPr>
              <a:t>Conditions for Deadlock:</a:t>
            </a:r>
          </a:p>
          <a:p>
            <a:r>
              <a:rPr lang="en-US" altLang="en-US" b="1" kern="0" dirty="0">
                <a:solidFill>
                  <a:srgbClr val="006699"/>
                </a:solidFill>
                <a:latin typeface="+mj-lt"/>
              </a:rPr>
              <a:t>Mutual exclusion</a:t>
            </a:r>
            <a:endParaRPr lang="en-US" altLang="en-US" sz="800" kern="0" dirty="0"/>
          </a:p>
          <a:p>
            <a:r>
              <a:rPr lang="en-US" altLang="en-US" b="1" kern="0" dirty="0">
                <a:solidFill>
                  <a:srgbClr val="006699"/>
                </a:solidFill>
                <a:latin typeface="+mj-lt"/>
              </a:rPr>
              <a:t>Hold and wait</a:t>
            </a:r>
            <a:endParaRPr lang="en-US" altLang="en-US" sz="800" kern="0" dirty="0"/>
          </a:p>
          <a:p>
            <a:r>
              <a:rPr lang="en-US" altLang="en-US" b="1" kern="0" dirty="0">
                <a:solidFill>
                  <a:srgbClr val="006699"/>
                </a:solidFill>
                <a:latin typeface="+mj-lt"/>
              </a:rPr>
              <a:t>No preemption</a:t>
            </a:r>
            <a:endParaRPr lang="en-US" altLang="en-US" sz="800" kern="0" dirty="0"/>
          </a:p>
          <a:p>
            <a:r>
              <a:rPr lang="en-US" altLang="en-US" b="1" kern="0" dirty="0">
                <a:solidFill>
                  <a:srgbClr val="006699"/>
                </a:solidFill>
                <a:latin typeface="+mj-lt"/>
              </a:rPr>
              <a:t>Circular wait</a:t>
            </a:r>
            <a:endParaRPr lang="en-US" altLang="en-US" kern="0" dirty="0"/>
          </a:p>
        </p:txBody>
      </p:sp>
      <p:sp>
        <p:nvSpPr>
          <p:cNvPr id="38" name="Arrow: Curved Up 37">
            <a:extLst>
              <a:ext uri="{FF2B5EF4-FFF2-40B4-BE49-F238E27FC236}">
                <a16:creationId xmlns:a16="http://schemas.microsoft.com/office/drawing/2014/main" id="{9AEF1793-62B0-4638-998E-666B17C989D3}"/>
              </a:ext>
            </a:extLst>
          </p:cNvPr>
          <p:cNvSpPr/>
          <p:nvPr/>
        </p:nvSpPr>
        <p:spPr bwMode="auto">
          <a:xfrm flipH="1">
            <a:off x="4631378" y="3648442"/>
            <a:ext cx="658230" cy="542633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39" name="Arrow: Curved Up 38">
            <a:extLst>
              <a:ext uri="{FF2B5EF4-FFF2-40B4-BE49-F238E27FC236}">
                <a16:creationId xmlns:a16="http://schemas.microsoft.com/office/drawing/2014/main" id="{8BE9C3A2-1C6B-47AA-8BCA-B94CF20820B3}"/>
              </a:ext>
            </a:extLst>
          </p:cNvPr>
          <p:cNvSpPr/>
          <p:nvPr/>
        </p:nvSpPr>
        <p:spPr bwMode="auto">
          <a:xfrm rot="10800000" flipH="1">
            <a:off x="4631378" y="2968501"/>
            <a:ext cx="727710" cy="542633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40" name="Arrow: Curved Up 39">
            <a:extLst>
              <a:ext uri="{FF2B5EF4-FFF2-40B4-BE49-F238E27FC236}">
                <a16:creationId xmlns:a16="http://schemas.microsoft.com/office/drawing/2014/main" id="{F50F5634-F65B-4FE6-BB59-B19E7717BCB6}"/>
              </a:ext>
            </a:extLst>
          </p:cNvPr>
          <p:cNvSpPr/>
          <p:nvPr/>
        </p:nvSpPr>
        <p:spPr bwMode="auto">
          <a:xfrm rot="20741886" flipH="1">
            <a:off x="2817180" y="4331657"/>
            <a:ext cx="2058878" cy="542633"/>
          </a:xfrm>
          <a:prstGeom prst="curved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41" name="Arrow: Curved Up 40">
            <a:extLst>
              <a:ext uri="{FF2B5EF4-FFF2-40B4-BE49-F238E27FC236}">
                <a16:creationId xmlns:a16="http://schemas.microsoft.com/office/drawing/2014/main" id="{A36BC9E7-E564-43AD-9A54-453A3EF86E9D}"/>
              </a:ext>
            </a:extLst>
          </p:cNvPr>
          <p:cNvSpPr/>
          <p:nvPr/>
        </p:nvSpPr>
        <p:spPr bwMode="auto">
          <a:xfrm rot="10800000" flipH="1">
            <a:off x="2481022" y="3054251"/>
            <a:ext cx="1271144" cy="542633"/>
          </a:xfrm>
          <a:prstGeom prst="curved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42" name="Arrow: Curved Up 41">
            <a:extLst>
              <a:ext uri="{FF2B5EF4-FFF2-40B4-BE49-F238E27FC236}">
                <a16:creationId xmlns:a16="http://schemas.microsoft.com/office/drawing/2014/main" id="{7DA5BB25-1101-4ADF-9343-D8B0732E68A8}"/>
              </a:ext>
            </a:extLst>
          </p:cNvPr>
          <p:cNvSpPr/>
          <p:nvPr/>
        </p:nvSpPr>
        <p:spPr bwMode="auto">
          <a:xfrm rot="10800000" flipH="1">
            <a:off x="4342578" y="2883178"/>
            <a:ext cx="1271144" cy="542633"/>
          </a:xfrm>
          <a:prstGeom prst="curvedUp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427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2" end="2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1" fill="hold">
                          <p:stCondLst>
                            <p:cond delay="indefinite"/>
                          </p:stCondLst>
                          <p:childTnLst>
                            <p:par>
                              <p:cTn id="1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3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3" end="3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>
                                                <p:txEl>
                                                  <p:pRg st="4" end="4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9" fill="hold">
                          <p:stCondLst>
                            <p:cond delay="indefinite"/>
                          </p:stCondLst>
                          <p:childTnLst>
                            <p:par>
                              <p:cTn id="2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3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9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8" grpId="0" animBg="1"/>
          <p:bldP spid="39" grpId="0" animBg="1"/>
          <p:bldP spid="40" grpId="0" animBg="1"/>
          <p:bldP spid="41" grpId="0" animBg="1"/>
          <p:bldP spid="4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56032" fill="hold"/>
                                            <p:tgtEl>
                                              <p:spTgt spid="4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43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C1FE1CF9-67CC-4C8B-A23E-E3989C1486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62411" y="195812"/>
            <a:ext cx="7913497" cy="457200"/>
          </a:xfrm>
        </p:spPr>
        <p:txBody>
          <a:bodyPr/>
          <a:lstStyle/>
          <a:p>
            <a:pPr eaLnBrk="1" hangingPunct="1"/>
            <a:r>
              <a:rPr lang="en-US" altLang="en-US" dirty="0"/>
              <a:t>Graph with a Cycle But no Deadlock</a:t>
            </a:r>
          </a:p>
        </p:txBody>
      </p:sp>
      <p:pic>
        <p:nvPicPr>
          <p:cNvPr id="19458" name="Picture 1">
            <a:extLst>
              <a:ext uri="{FF2B5EF4-FFF2-40B4-BE49-F238E27FC236}">
                <a16:creationId xmlns:a16="http://schemas.microsoft.com/office/drawing/2014/main" id="{CC72185A-FCE6-4038-BA8E-B2DF5B5E4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1216" y="1423143"/>
            <a:ext cx="3248633" cy="414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Arrow: Curved Up 3">
            <a:extLst>
              <a:ext uri="{FF2B5EF4-FFF2-40B4-BE49-F238E27FC236}">
                <a16:creationId xmlns:a16="http://schemas.microsoft.com/office/drawing/2014/main" id="{003963C1-67DD-4C12-AFB7-C7C03A73DFD0}"/>
              </a:ext>
            </a:extLst>
          </p:cNvPr>
          <p:cNvSpPr/>
          <p:nvPr/>
        </p:nvSpPr>
        <p:spPr bwMode="auto">
          <a:xfrm flipH="1">
            <a:off x="4153362" y="3578994"/>
            <a:ext cx="1078373" cy="460499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  <p:sp>
        <p:nvSpPr>
          <p:cNvPr id="5" name="Arrow: Curved Up 4">
            <a:extLst>
              <a:ext uri="{FF2B5EF4-FFF2-40B4-BE49-F238E27FC236}">
                <a16:creationId xmlns:a16="http://schemas.microsoft.com/office/drawing/2014/main" id="{93BBC3FE-88D4-44D2-8910-5373964F9EFD}"/>
              </a:ext>
            </a:extLst>
          </p:cNvPr>
          <p:cNvSpPr/>
          <p:nvPr/>
        </p:nvSpPr>
        <p:spPr bwMode="auto">
          <a:xfrm rot="10800000" flipH="1">
            <a:off x="4109013" y="2899052"/>
            <a:ext cx="1192202" cy="460499"/>
          </a:xfrm>
          <a:prstGeom prst="curvedUp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26">
            <a:extLst>
              <a:ext uri="{FF2B5EF4-FFF2-40B4-BE49-F238E27FC236}">
                <a16:creationId xmlns:a16="http://schemas.microsoft.com/office/drawing/2014/main" id="{93884E20-FE6E-43AF-8F05-40E2C3E8FF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5825" y="226431"/>
            <a:ext cx="7800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Deadlock Prevention</a:t>
            </a:r>
          </a:p>
        </p:txBody>
      </p:sp>
      <p:sp>
        <p:nvSpPr>
          <p:cNvPr id="25602" name="Rectangle 1027">
            <a:extLst>
              <a:ext uri="{FF2B5EF4-FFF2-40B4-BE49-F238E27FC236}">
                <a16:creationId xmlns:a16="http://schemas.microsoft.com/office/drawing/2014/main" id="{248F74CB-A637-4326-83AD-A85531E46B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3773" y="1717511"/>
            <a:ext cx="7237084" cy="3822700"/>
          </a:xfrm>
        </p:spPr>
        <p:txBody>
          <a:bodyPr/>
          <a:lstStyle/>
          <a:p>
            <a:r>
              <a:rPr lang="en-US" altLang="en-US" b="1" dirty="0"/>
              <a:t>Mutual Exclusion</a:t>
            </a:r>
            <a:r>
              <a:rPr lang="en-US" altLang="en-US" dirty="0"/>
              <a:t> </a:t>
            </a:r>
          </a:p>
          <a:p>
            <a:r>
              <a:rPr lang="en-US" altLang="en-US" b="1" dirty="0"/>
              <a:t>Hold and Wait</a:t>
            </a:r>
          </a:p>
        </p:txBody>
      </p:sp>
      <p:sp>
        <p:nvSpPr>
          <p:cNvPr id="25603" name="Text Box 1028">
            <a:extLst>
              <a:ext uri="{FF2B5EF4-FFF2-40B4-BE49-F238E27FC236}">
                <a16:creationId xmlns:a16="http://schemas.microsoft.com/office/drawing/2014/main" id="{9845B2D7-F006-41D6-8929-1B9EF427F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26" y="1196734"/>
            <a:ext cx="78009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dirty="0"/>
              <a:t>Invalidate one of the four necessary conditions for deadlock: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0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602">
                                                <p:txEl>
                                                  <p:pRg st="1" end="1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60133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26">
            <a:extLst>
              <a:ext uri="{FF2B5EF4-FFF2-40B4-BE49-F238E27FC236}">
                <a16:creationId xmlns:a16="http://schemas.microsoft.com/office/drawing/2014/main" id="{93884E20-FE6E-43AF-8F05-40E2C3E8FF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5825" y="226431"/>
            <a:ext cx="7800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Deadlock Prevention</a:t>
            </a:r>
          </a:p>
        </p:txBody>
      </p:sp>
      <p:sp>
        <p:nvSpPr>
          <p:cNvPr id="25602" name="Rectangle 1027">
            <a:extLst>
              <a:ext uri="{FF2B5EF4-FFF2-40B4-BE49-F238E27FC236}">
                <a16:creationId xmlns:a16="http://schemas.microsoft.com/office/drawing/2014/main" id="{248F74CB-A637-4326-83AD-A85531E46B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3773" y="1717511"/>
            <a:ext cx="7237084" cy="3822700"/>
          </a:xfrm>
        </p:spPr>
        <p:txBody>
          <a:bodyPr/>
          <a:lstStyle/>
          <a:p>
            <a:r>
              <a:rPr lang="en-US" altLang="en-US" b="1" dirty="0"/>
              <a:t>Mutual Exclusion</a:t>
            </a:r>
            <a:r>
              <a:rPr lang="en-US" altLang="en-US" dirty="0"/>
              <a:t> </a:t>
            </a:r>
          </a:p>
          <a:p>
            <a:r>
              <a:rPr lang="en-US" altLang="en-US" b="1" dirty="0"/>
              <a:t>Hold and Wait</a:t>
            </a:r>
          </a:p>
          <a:p>
            <a:r>
              <a:rPr lang="en-US" altLang="en-US" b="1" dirty="0"/>
              <a:t>No Preemption</a:t>
            </a:r>
          </a:p>
        </p:txBody>
      </p:sp>
      <p:sp>
        <p:nvSpPr>
          <p:cNvPr id="25603" name="Text Box 1028">
            <a:extLst>
              <a:ext uri="{FF2B5EF4-FFF2-40B4-BE49-F238E27FC236}">
                <a16:creationId xmlns:a16="http://schemas.microsoft.com/office/drawing/2014/main" id="{9845B2D7-F006-41D6-8929-1B9EF427F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26" y="1196734"/>
            <a:ext cx="78009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dirty="0"/>
              <a:t>Invalidate one of the four necessary conditions for deadlock: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6D6DC9AB-78F3-406A-8437-DC4C8CD39091}"/>
              </a:ext>
            </a:extLst>
          </p:cNvPr>
          <p:cNvGrpSpPr/>
          <p:nvPr/>
        </p:nvGrpSpPr>
        <p:grpSpPr>
          <a:xfrm>
            <a:off x="4476682" y="1566066"/>
            <a:ext cx="1039541" cy="1163780"/>
            <a:chOff x="2113130" y="1433014"/>
            <a:chExt cx="723331" cy="88710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F9BAD74-AD9B-4B78-99C7-E7F78E2B6815}"/>
                </a:ext>
              </a:extLst>
            </p:cNvPr>
            <p:cNvSpPr/>
            <p:nvPr/>
          </p:nvSpPr>
          <p:spPr>
            <a:xfrm>
              <a:off x="2113130" y="1774209"/>
              <a:ext cx="723331" cy="545911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BA6CD0E-4734-4A87-A45E-90AB045374CA}"/>
                </a:ext>
              </a:extLst>
            </p:cNvPr>
            <p:cNvSpPr txBox="1"/>
            <p:nvPr/>
          </p:nvSpPr>
          <p:spPr>
            <a:xfrm>
              <a:off x="2306471" y="143301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1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17000B2-5FA7-4510-BED2-CE9074715F18}"/>
                </a:ext>
              </a:extLst>
            </p:cNvPr>
            <p:cNvSpPr/>
            <p:nvPr/>
          </p:nvSpPr>
          <p:spPr>
            <a:xfrm>
              <a:off x="2446778" y="2014662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5E8EA78-2C15-4249-BC0E-7975402561B6}"/>
              </a:ext>
            </a:extLst>
          </p:cNvPr>
          <p:cNvGrpSpPr/>
          <p:nvPr/>
        </p:nvGrpSpPr>
        <p:grpSpPr>
          <a:xfrm>
            <a:off x="6283621" y="1566066"/>
            <a:ext cx="1039541" cy="1163780"/>
            <a:chOff x="2113130" y="1433014"/>
            <a:chExt cx="723331" cy="88710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DA113E5-CE67-43C3-9074-734553D30B1C}"/>
                </a:ext>
              </a:extLst>
            </p:cNvPr>
            <p:cNvSpPr/>
            <p:nvPr/>
          </p:nvSpPr>
          <p:spPr>
            <a:xfrm>
              <a:off x="2113130" y="1774209"/>
              <a:ext cx="723331" cy="545911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737DA52-2499-4DC6-B905-E6A8866526AB}"/>
                </a:ext>
              </a:extLst>
            </p:cNvPr>
            <p:cNvSpPr txBox="1"/>
            <p:nvPr/>
          </p:nvSpPr>
          <p:spPr>
            <a:xfrm>
              <a:off x="2306471" y="1433014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3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CE5E57AA-ABF9-4628-B48A-99C68D72A9C7}"/>
                </a:ext>
              </a:extLst>
            </p:cNvPr>
            <p:cNvSpPr/>
            <p:nvPr/>
          </p:nvSpPr>
          <p:spPr>
            <a:xfrm>
              <a:off x="2446778" y="2014662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656592C-75FE-48D6-B622-8E084CABB2CF}"/>
              </a:ext>
            </a:extLst>
          </p:cNvPr>
          <p:cNvGrpSpPr/>
          <p:nvPr/>
        </p:nvGrpSpPr>
        <p:grpSpPr>
          <a:xfrm>
            <a:off x="4447264" y="4869198"/>
            <a:ext cx="1039541" cy="1163780"/>
            <a:chOff x="2776070" y="3909514"/>
            <a:chExt cx="723331" cy="887106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68A63D7-0193-44F4-B961-9EFE42041EC7}"/>
                </a:ext>
              </a:extLst>
            </p:cNvPr>
            <p:cNvGrpSpPr/>
            <p:nvPr/>
          </p:nvGrpSpPr>
          <p:grpSpPr>
            <a:xfrm>
              <a:off x="2776070" y="3909514"/>
              <a:ext cx="723331" cy="887106"/>
              <a:chOff x="2113130" y="1433014"/>
              <a:chExt cx="723331" cy="887106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8DB001B3-CDB6-48A3-A3D3-3402861BD4E1}"/>
                  </a:ext>
                </a:extLst>
              </p:cNvPr>
              <p:cNvSpPr/>
              <p:nvPr/>
            </p:nvSpPr>
            <p:spPr>
              <a:xfrm>
                <a:off x="2113130" y="1774209"/>
                <a:ext cx="723331" cy="545911"/>
              </a:xfrm>
              <a:prstGeom prst="rect">
                <a:avLst/>
              </a:prstGeom>
              <a:solidFill>
                <a:srgbClr val="E7E6E6">
                  <a:lumMod val="75000"/>
                </a:srgbClr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1517824-13BA-4188-B289-47DAC5B7B4D2}"/>
                  </a:ext>
                </a:extLst>
              </p:cNvPr>
              <p:cNvSpPr txBox="1"/>
              <p:nvPr/>
            </p:nvSpPr>
            <p:spPr>
              <a:xfrm>
                <a:off x="2306471" y="1433014"/>
                <a:ext cx="38824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R</a:t>
                </a:r>
                <a:r>
                  <a:rPr kumimoji="0" lang="en-US" sz="1800" b="0" i="0" u="none" strike="noStrike" kern="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2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0C2240E8-CBEE-49F3-9E49-CCE2DADA364B}"/>
                  </a:ext>
                </a:extLst>
              </p:cNvPr>
              <p:cNvSpPr/>
              <p:nvPr/>
            </p:nvSpPr>
            <p:spPr>
              <a:xfrm>
                <a:off x="2446778" y="2100388"/>
                <a:ext cx="61913" cy="65004"/>
              </a:xfrm>
              <a:prstGeom prst="ellipse">
                <a:avLst/>
              </a:prstGeom>
              <a:solidFill>
                <a:sysClr val="windowText" lastClr="000000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56ACFEE0-C04E-49EE-878C-2ED0AC41D258}"/>
                </a:ext>
              </a:extLst>
            </p:cNvPr>
            <p:cNvSpPr/>
            <p:nvPr/>
          </p:nvSpPr>
          <p:spPr>
            <a:xfrm>
              <a:off x="3109714" y="4405428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01D7033-056C-403F-A493-7D0AFCFC23C0}"/>
              </a:ext>
            </a:extLst>
          </p:cNvPr>
          <p:cNvGrpSpPr/>
          <p:nvPr/>
        </p:nvGrpSpPr>
        <p:grpSpPr>
          <a:xfrm>
            <a:off x="6463618" y="5059752"/>
            <a:ext cx="1039541" cy="1369927"/>
            <a:chOff x="4261970" y="3807156"/>
            <a:chExt cx="723331" cy="1044244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89091DD2-4138-41C4-AB58-CE6326B00D33}"/>
                </a:ext>
              </a:extLst>
            </p:cNvPr>
            <p:cNvSpPr/>
            <p:nvPr/>
          </p:nvSpPr>
          <p:spPr>
            <a:xfrm>
              <a:off x="4261970" y="4148351"/>
              <a:ext cx="723331" cy="703049"/>
            </a:xfrm>
            <a:prstGeom prst="rect">
              <a:avLst/>
            </a:prstGeom>
            <a:solidFill>
              <a:srgbClr val="E7E6E6">
                <a:lumMod val="75000"/>
              </a:srgbClr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D244096-6F06-477F-8F6A-7291086935C5}"/>
                </a:ext>
              </a:extLst>
            </p:cNvPr>
            <p:cNvSpPr txBox="1"/>
            <p:nvPr/>
          </p:nvSpPr>
          <p:spPr>
            <a:xfrm>
              <a:off x="4455311" y="3807156"/>
              <a:ext cx="3882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R</a:t>
              </a:r>
              <a:r>
                <a:rPr kumimoji="0" lang="en-US" sz="1800" b="0" i="0" u="none" strike="noStrike" kern="0" cap="none" spc="0" normalizeH="0" baseline="-25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4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EB871202-F1D9-41F8-84AB-EC0F42E2DD9D}"/>
                </a:ext>
              </a:extLst>
            </p:cNvPr>
            <p:cNvSpPr/>
            <p:nvPr/>
          </p:nvSpPr>
          <p:spPr>
            <a:xfrm>
              <a:off x="4595618" y="447453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996070D1-1FBB-424E-9C09-29FFBCC45D14}"/>
                </a:ext>
              </a:extLst>
            </p:cNvPr>
            <p:cNvSpPr/>
            <p:nvPr/>
          </p:nvSpPr>
          <p:spPr>
            <a:xfrm>
              <a:off x="4595614" y="430307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EE66F80F-8BA3-45B0-8DD7-622A4B736931}"/>
                </a:ext>
              </a:extLst>
            </p:cNvPr>
            <p:cNvSpPr/>
            <p:nvPr/>
          </p:nvSpPr>
          <p:spPr>
            <a:xfrm>
              <a:off x="4595618" y="4639630"/>
              <a:ext cx="61913" cy="65004"/>
            </a:xfrm>
            <a:prstGeom prst="ellipse">
              <a:avLst/>
            </a:prstGeom>
            <a:solidFill>
              <a:sysClr val="windowText" lastClr="000000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AC93B0FB-B834-47D7-97D5-C6861AC10178}"/>
              </a:ext>
            </a:extLst>
          </p:cNvPr>
          <p:cNvSpPr/>
          <p:nvPr/>
        </p:nvSpPr>
        <p:spPr>
          <a:xfrm>
            <a:off x="3593876" y="3609766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617B8929-F1C1-4CEC-BD59-739FF7C03918}"/>
              </a:ext>
            </a:extLst>
          </p:cNvPr>
          <p:cNvSpPr/>
          <p:nvPr/>
        </p:nvSpPr>
        <p:spPr>
          <a:xfrm>
            <a:off x="5516223" y="3609766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895F648E-5A0C-43E9-AB0B-F963B4D3FA31}"/>
              </a:ext>
            </a:extLst>
          </p:cNvPr>
          <p:cNvSpPr/>
          <p:nvPr/>
        </p:nvSpPr>
        <p:spPr>
          <a:xfrm>
            <a:off x="7408816" y="3594658"/>
            <a:ext cx="635589" cy="574802"/>
          </a:xfrm>
          <a:prstGeom prst="ellipse">
            <a:avLst/>
          </a:prstGeom>
          <a:solidFill>
            <a:srgbClr val="4472C4">
              <a:lumMod val="40000"/>
              <a:lumOff val="60000"/>
            </a:srgbClr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</a:t>
            </a:r>
            <a:r>
              <a:rPr kumimoji="0" lang="en-US" b="1" i="0" u="none" strike="noStrike" kern="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A074819-86C8-4F93-8E4B-4860F60F5DB9}"/>
              </a:ext>
            </a:extLst>
          </p:cNvPr>
          <p:cNvCxnSpPr>
            <a:stCxn id="26" idx="7"/>
          </p:cNvCxnSpPr>
          <p:nvPr/>
        </p:nvCxnSpPr>
        <p:spPr>
          <a:xfrm flipV="1">
            <a:off x="4136385" y="2729846"/>
            <a:ext cx="618159" cy="964098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FA1352C-A119-4DDD-9DC5-D5CA8CAF71B7}"/>
              </a:ext>
            </a:extLst>
          </p:cNvPr>
          <p:cNvCxnSpPr>
            <a:cxnSpLocks/>
            <a:stCxn id="19" idx="1"/>
          </p:cNvCxnSpPr>
          <p:nvPr/>
        </p:nvCxnSpPr>
        <p:spPr>
          <a:xfrm flipH="1" flipV="1">
            <a:off x="4095433" y="4172072"/>
            <a:ext cx="844367" cy="1585132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C2FC4CF-D4BC-4C06-AA27-749964488273}"/>
              </a:ext>
            </a:extLst>
          </p:cNvPr>
          <p:cNvCxnSpPr>
            <a:cxnSpLocks/>
          </p:cNvCxnSpPr>
          <p:nvPr/>
        </p:nvCxnSpPr>
        <p:spPr>
          <a:xfrm>
            <a:off x="5069772" y="2414399"/>
            <a:ext cx="601823" cy="1185328"/>
          </a:xfrm>
          <a:prstGeom prst="straightConnector1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5" name="&quot;Not Allowed&quot; Symbol 4">
            <a:extLst>
              <a:ext uri="{FF2B5EF4-FFF2-40B4-BE49-F238E27FC236}">
                <a16:creationId xmlns:a16="http://schemas.microsoft.com/office/drawing/2014/main" id="{1D11294C-4F1F-4835-B353-EE8A8838F2B5}"/>
              </a:ext>
            </a:extLst>
          </p:cNvPr>
          <p:cNvSpPr/>
          <p:nvPr/>
        </p:nvSpPr>
        <p:spPr bwMode="auto">
          <a:xfrm>
            <a:off x="3240911" y="3373096"/>
            <a:ext cx="1382409" cy="1017925"/>
          </a:xfrm>
          <a:prstGeom prst="noSmoking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523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21289" fill="hold"/>
                                            <p:tgtEl>
                                              <p:spTgt spid="3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>
                    <p:cTn id="7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026">
            <a:extLst>
              <a:ext uri="{FF2B5EF4-FFF2-40B4-BE49-F238E27FC236}">
                <a16:creationId xmlns:a16="http://schemas.microsoft.com/office/drawing/2014/main" id="{93884E20-FE6E-43AF-8F05-40E2C3E8FF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85825" y="226431"/>
            <a:ext cx="7800975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Deadlock Prevention</a:t>
            </a:r>
          </a:p>
        </p:txBody>
      </p:sp>
      <p:sp>
        <p:nvSpPr>
          <p:cNvPr id="25602" name="Rectangle 1027">
            <a:extLst>
              <a:ext uri="{FF2B5EF4-FFF2-40B4-BE49-F238E27FC236}">
                <a16:creationId xmlns:a16="http://schemas.microsoft.com/office/drawing/2014/main" id="{248F74CB-A637-4326-83AD-A85531E46B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3773" y="1717511"/>
            <a:ext cx="7237084" cy="3822700"/>
          </a:xfrm>
        </p:spPr>
        <p:txBody>
          <a:bodyPr/>
          <a:lstStyle/>
          <a:p>
            <a:r>
              <a:rPr lang="en-US" altLang="en-US" b="1" dirty="0"/>
              <a:t>Mutual Exclusion</a:t>
            </a:r>
            <a:r>
              <a:rPr lang="en-US" altLang="en-US" dirty="0"/>
              <a:t> </a:t>
            </a:r>
          </a:p>
          <a:p>
            <a:r>
              <a:rPr lang="en-US" altLang="en-US" b="1" dirty="0"/>
              <a:t>Hold and Wait</a:t>
            </a:r>
          </a:p>
          <a:p>
            <a:r>
              <a:rPr lang="en-US" altLang="en-US" b="1" dirty="0"/>
              <a:t>No Preemption</a:t>
            </a:r>
          </a:p>
          <a:p>
            <a:r>
              <a:rPr lang="en-US" altLang="en-US" b="1" dirty="0"/>
              <a:t>Circular Wait</a:t>
            </a:r>
          </a:p>
        </p:txBody>
      </p:sp>
      <p:sp>
        <p:nvSpPr>
          <p:cNvPr id="25603" name="Text Box 1028">
            <a:extLst>
              <a:ext uri="{FF2B5EF4-FFF2-40B4-BE49-F238E27FC236}">
                <a16:creationId xmlns:a16="http://schemas.microsoft.com/office/drawing/2014/main" id="{9845B2D7-F006-41D6-8929-1B9EF427F8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5826" y="1196734"/>
            <a:ext cx="780097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dirty="0"/>
              <a:t>Invalidate one of the four necessary conditions for deadlock:</a:t>
            </a: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C1DB2CF8-C786-4F58-B9B7-EE40D773994A}"/>
              </a:ext>
            </a:extLst>
          </p:cNvPr>
          <p:cNvSpPr txBox="1">
            <a:spLocks/>
          </p:cNvSpPr>
          <p:nvPr/>
        </p:nvSpPr>
        <p:spPr bwMode="auto">
          <a:xfrm>
            <a:off x="4572000" y="3154299"/>
            <a:ext cx="2959101" cy="949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MS PGothic" panose="020B0600070205080204" pitchFamily="34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altLang="en-US" b="1" kern="0">
                <a:latin typeface="Courier New" panose="02070309020205020404" pitchFamily="49" charset="0"/>
                <a:cs typeface="Courier New" panose="02070309020205020404" pitchFamily="49" charset="0"/>
              </a:rPr>
              <a:t>first_mutex = 1</a:t>
            </a:r>
            <a:br>
              <a:rPr lang="en-US" altLang="en-US" b="1" ker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r>
              <a:rPr lang="en-US" altLang="en-US" b="1" kern="0">
                <a:latin typeface="Courier New" panose="02070309020205020404" pitchFamily="49" charset="0"/>
                <a:cs typeface="Courier New" panose="02070309020205020404" pitchFamily="49" charset="0"/>
              </a:rPr>
              <a:t>second_mutex = 5</a:t>
            </a:r>
            <a:br>
              <a:rPr lang="en-US" altLang="en-US" b="1" kern="0">
                <a:latin typeface="Courier New" panose="02070309020205020404" pitchFamily="49" charset="0"/>
                <a:cs typeface="Courier New" panose="02070309020205020404" pitchFamily="49" charset="0"/>
              </a:rPr>
            </a:br>
            <a:br>
              <a:rPr lang="en-US" altLang="en-US" kern="0"/>
            </a:br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4126779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8833C35E-A99A-45F7-A732-34E0D4573E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46138" y="225461"/>
            <a:ext cx="7840662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Deadlock Avoidance</a:t>
            </a:r>
          </a:p>
        </p:txBody>
      </p:sp>
      <p:pic>
        <p:nvPicPr>
          <p:cNvPr id="35842" name="Picture 1">
            <a:extLst>
              <a:ext uri="{FF2B5EF4-FFF2-40B4-BE49-F238E27FC236}">
                <a16:creationId xmlns:a16="http://schemas.microsoft.com/office/drawing/2014/main" id="{138FEED4-3700-4E13-BB16-66A99CC6B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462088"/>
            <a:ext cx="4352925" cy="435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>
            <a:extLst>
              <a:ext uri="{FF2B5EF4-FFF2-40B4-BE49-F238E27FC236}">
                <a16:creationId xmlns:a16="http://schemas.microsoft.com/office/drawing/2014/main" id="{169641F8-B5ED-4701-ADC4-AF8830265D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64079" y="355636"/>
            <a:ext cx="8224837" cy="457200"/>
          </a:xfrm>
        </p:spPr>
        <p:txBody>
          <a:bodyPr/>
          <a:lstStyle/>
          <a:p>
            <a:pPr eaLnBrk="1" hangingPunct="1"/>
            <a:r>
              <a:rPr lang="en-US" altLang="en-US" dirty="0"/>
              <a:t>Resource-Allocation Graph</a:t>
            </a:r>
          </a:p>
        </p:txBody>
      </p:sp>
      <p:pic>
        <p:nvPicPr>
          <p:cNvPr id="41986" name="Picture 1">
            <a:extLst>
              <a:ext uri="{FF2B5EF4-FFF2-40B4-BE49-F238E27FC236}">
                <a16:creationId xmlns:a16="http://schemas.microsoft.com/office/drawing/2014/main" id="{971D754B-5ADF-443C-9EFE-EC7015D917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8077" y="1423696"/>
            <a:ext cx="3662363" cy="369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FB73D6D1-D7A9-4A37-BC41-6815A8C70D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07952" y="353656"/>
            <a:ext cx="8243887" cy="4572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Unsafe State In Resource-Allocation Graph</a:t>
            </a:r>
          </a:p>
        </p:txBody>
      </p:sp>
      <p:pic>
        <p:nvPicPr>
          <p:cNvPr id="44034" name="Picture 1">
            <a:extLst>
              <a:ext uri="{FF2B5EF4-FFF2-40B4-BE49-F238E27FC236}">
                <a16:creationId xmlns:a16="http://schemas.microsoft.com/office/drawing/2014/main" id="{F5B9B755-77BC-48DD-8A47-C57BD11236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9875" y="1438275"/>
            <a:ext cx="3902075" cy="39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87FA0DF4-BE04-4A21-8DF8-1258C2593E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4237" y="383009"/>
            <a:ext cx="7586662" cy="4318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Data Structures for the Banker</a:t>
            </a:r>
            <a:r>
              <a:rPr lang="ja-JP" altLang="en-US" sz="2800" dirty="0"/>
              <a:t>’</a:t>
            </a:r>
            <a:r>
              <a:rPr lang="en-US" altLang="ja-JP" sz="2800" dirty="0"/>
              <a:t>s Algorithm </a:t>
            </a:r>
            <a:endParaRPr lang="en-US" altLang="en-US" sz="2800" dirty="0"/>
          </a:p>
        </p:txBody>
      </p:sp>
      <p:sp>
        <p:nvSpPr>
          <p:cNvPr id="50179" name="Text Box 4">
            <a:extLst>
              <a:ext uri="{FF2B5EF4-FFF2-40B4-BE49-F238E27FC236}">
                <a16:creationId xmlns:a16="http://schemas.microsoft.com/office/drawing/2014/main" id="{AE86C5C3-E474-4D7C-8E73-3297B5AF29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0913" y="1108075"/>
            <a:ext cx="6934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 dirty="0"/>
              <a:t>Let </a:t>
            </a:r>
            <a:r>
              <a:rPr kumimoji="0" lang="en-US" altLang="en-US" i="1" dirty="0"/>
              <a:t>n</a:t>
            </a:r>
            <a:r>
              <a:rPr kumimoji="0" lang="en-US" altLang="en-US" dirty="0"/>
              <a:t> = number of processes, and </a:t>
            </a:r>
            <a:r>
              <a:rPr kumimoji="0" lang="en-US" altLang="en-US" i="1" dirty="0"/>
              <a:t>m </a:t>
            </a:r>
            <a:r>
              <a:rPr kumimoji="0" lang="en-US" altLang="en-US" dirty="0"/>
              <a:t>= number of resources types. 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2E355BE-4AEA-45EA-9585-42810448A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1662" y="1621904"/>
            <a:ext cx="7923212" cy="3050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857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110000"/>
              <a:buFont typeface="Wingdings" panose="05000000000000000000" pitchFamily="2" charset="2"/>
              <a:buChar char="§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MS PGothic" panose="020B0600070205080204" pitchFamily="34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110000"/>
              <a:buFont typeface="Arial" panose="020B0604020202020204" pitchFamily="34" charset="0"/>
              <a:buChar char="•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kern="0" dirty="0"/>
              <a:t>Snapshot at time </a:t>
            </a:r>
            <a:r>
              <a:rPr lang="en-US" altLang="en-US" i="1" kern="0" dirty="0"/>
              <a:t>T</a:t>
            </a:r>
            <a:r>
              <a:rPr lang="en-US" altLang="en-US" kern="0" baseline="-25000" dirty="0"/>
              <a:t>0</a:t>
            </a:r>
            <a:r>
              <a:rPr lang="en-US" altLang="en-US" kern="0" dirty="0"/>
              <a:t>: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kern="0" dirty="0"/>
              <a:t>			</a:t>
            </a:r>
            <a:r>
              <a:rPr lang="en-US" altLang="en-US" i="1" u="sng" kern="0" dirty="0"/>
              <a:t>Allocation</a:t>
            </a:r>
            <a:r>
              <a:rPr lang="en-US" altLang="en-US" i="1" kern="0" dirty="0"/>
              <a:t>	  </a:t>
            </a:r>
            <a:r>
              <a:rPr lang="en-US" altLang="en-US" i="1" u="sng" kern="0" dirty="0"/>
              <a:t>Max</a:t>
            </a:r>
            <a:r>
              <a:rPr lang="en-US" altLang="en-US" i="1" kern="0" dirty="0"/>
              <a:t>	</a:t>
            </a:r>
            <a:r>
              <a:rPr lang="en-US" altLang="en-US" i="1" u="sng" kern="0" dirty="0"/>
              <a:t>Available</a:t>
            </a:r>
            <a:endParaRPr lang="en-US" altLang="en-US" i="1" kern="0" dirty="0"/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i="1" kern="0" dirty="0"/>
              <a:t>			A B C	       A B C 	A B C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kern="0" dirty="0"/>
              <a:t>		</a:t>
            </a:r>
            <a:r>
              <a:rPr lang="en-US" altLang="en-US" i="1" kern="0" dirty="0"/>
              <a:t>P</a:t>
            </a:r>
            <a:r>
              <a:rPr lang="en-US" altLang="en-US" kern="0" baseline="-25000" dirty="0"/>
              <a:t>0	</a:t>
            </a:r>
            <a:r>
              <a:rPr lang="en-US" altLang="en-US" kern="0" dirty="0"/>
              <a:t>0 1 0	         7 5 3 	3 3 2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kern="0" dirty="0"/>
              <a:t>		 </a:t>
            </a:r>
            <a:r>
              <a:rPr lang="en-US" altLang="en-US" i="1" kern="0" dirty="0"/>
              <a:t>P</a:t>
            </a:r>
            <a:r>
              <a:rPr lang="en-US" altLang="en-US" kern="0" baseline="-25000" dirty="0"/>
              <a:t>1	</a:t>
            </a:r>
            <a:r>
              <a:rPr lang="en-US" altLang="en-US" kern="0" dirty="0"/>
              <a:t>2 0 0 	        3 2 2  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kern="0" dirty="0"/>
              <a:t>		 </a:t>
            </a:r>
            <a:r>
              <a:rPr lang="en-US" altLang="en-US" i="1" kern="0" dirty="0"/>
              <a:t>P</a:t>
            </a:r>
            <a:r>
              <a:rPr lang="en-US" altLang="en-US" kern="0" baseline="-25000" dirty="0"/>
              <a:t>2</a:t>
            </a:r>
            <a:r>
              <a:rPr lang="en-US" altLang="en-US" kern="0" dirty="0"/>
              <a:t>	3 0 2 	        9 0 2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kern="0" dirty="0"/>
              <a:t>		 </a:t>
            </a:r>
            <a:r>
              <a:rPr lang="en-US" altLang="en-US" i="1" kern="0" dirty="0"/>
              <a:t>P</a:t>
            </a:r>
            <a:r>
              <a:rPr lang="en-US" altLang="en-US" kern="0" baseline="-25000" dirty="0"/>
              <a:t>3</a:t>
            </a:r>
            <a:r>
              <a:rPr lang="en-US" altLang="en-US" kern="0" dirty="0"/>
              <a:t>	2 1 1 	        2 2 2</a:t>
            </a:r>
          </a:p>
          <a:p>
            <a:pPr>
              <a:buFont typeface="Monotype Sorts" pitchFamily="-84" charset="2"/>
              <a:buNone/>
              <a:tabLst>
                <a:tab pos="1371600" algn="l"/>
                <a:tab pos="2395538" algn="ctr"/>
                <a:tab pos="3594100" algn="ctr"/>
                <a:tab pos="4805363" algn="ctr"/>
              </a:tabLst>
            </a:pPr>
            <a:r>
              <a:rPr lang="en-US" altLang="en-US" kern="0" dirty="0"/>
              <a:t>		 </a:t>
            </a:r>
            <a:r>
              <a:rPr lang="en-US" altLang="en-US" i="1" kern="0" dirty="0"/>
              <a:t>P</a:t>
            </a:r>
            <a:r>
              <a:rPr lang="en-US" altLang="en-US" kern="0" baseline="-25000" dirty="0"/>
              <a:t>4</a:t>
            </a:r>
            <a:r>
              <a:rPr lang="en-US" altLang="en-US" kern="0" dirty="0"/>
              <a:t>	0 0 2	         4 3 3  		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>
            <a:extLst>
              <a:ext uri="{FF2B5EF4-FFF2-40B4-BE49-F238E27FC236}">
                <a16:creationId xmlns:a16="http://schemas.microsoft.com/office/drawing/2014/main" id="{2790C097-F637-4E56-9DE9-9732B5BC16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32005"/>
            <a:ext cx="822960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Banker’s Algorithms Explained</a:t>
            </a:r>
          </a:p>
        </p:txBody>
      </p:sp>
      <p:sp>
        <p:nvSpPr>
          <p:cNvPr id="52226" name="Rectangle 3">
            <a:extLst>
              <a:ext uri="{FF2B5EF4-FFF2-40B4-BE49-F238E27FC236}">
                <a16:creationId xmlns:a16="http://schemas.microsoft.com/office/drawing/2014/main" id="{3636911B-2CB1-426E-842A-DA9B080064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5825" y="1157288"/>
            <a:ext cx="7372350" cy="4943475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altLang="en-US" dirty="0"/>
              <a:t>Safety Algorithm</a:t>
            </a:r>
          </a:p>
          <a:p>
            <a:pPr marL="342900" indent="-342900">
              <a:buFont typeface="+mj-lt"/>
              <a:buAutoNum type="arabicPeriod"/>
            </a:pPr>
            <a:endParaRPr lang="en-US" altLang="en-US" dirty="0"/>
          </a:p>
          <a:p>
            <a:pPr marL="342900" indent="-342900">
              <a:buFont typeface="+mj-lt"/>
              <a:buAutoNum type="arabicPeriod"/>
            </a:pPr>
            <a:endParaRPr lang="en-US" altLang="en-US" dirty="0"/>
          </a:p>
          <a:p>
            <a:pPr marL="342900" indent="-342900">
              <a:buFont typeface="+mj-lt"/>
              <a:buAutoNum type="arabicPeriod"/>
            </a:pPr>
            <a:endParaRPr lang="en-US" altLang="en-US" dirty="0"/>
          </a:p>
          <a:p>
            <a:pPr marL="342900" indent="-342900">
              <a:buFont typeface="+mj-lt"/>
              <a:buAutoNum type="arabicPeriod"/>
            </a:pPr>
            <a:endParaRPr lang="en-US" altLang="en-US" dirty="0"/>
          </a:p>
          <a:p>
            <a:pPr marL="342900" indent="-342900">
              <a:buFont typeface="+mj-lt"/>
              <a:buAutoNum type="arabicPeriod"/>
            </a:pPr>
            <a:endParaRPr lang="en-US" altLang="en-US" dirty="0"/>
          </a:p>
          <a:p>
            <a:pPr marL="342900" indent="-342900">
              <a:buFont typeface="+mj-lt"/>
              <a:buAutoNum type="arabicPeriod"/>
            </a:pPr>
            <a:r>
              <a:rPr lang="en-US" altLang="en-US" dirty="0"/>
              <a:t>Resource Request Algorithm</a:t>
            </a:r>
          </a:p>
          <a:p>
            <a:pPr marL="0" indent="0">
              <a:buNone/>
            </a:pPr>
            <a:endParaRPr lang="en-US" alt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9FAE208-B076-49D2-8DF9-E24FF29C205F}"/>
              </a:ext>
            </a:extLst>
          </p:cNvPr>
          <p:cNvSpPr txBox="1"/>
          <p:nvPr/>
        </p:nvSpPr>
        <p:spPr>
          <a:xfrm>
            <a:off x="885825" y="5731431"/>
            <a:ext cx="57615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Watch the Banker’s Algorithm Video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>
            <a:extLst>
              <a:ext uri="{FF2B5EF4-FFF2-40B4-BE49-F238E27FC236}">
                <a16:creationId xmlns:a16="http://schemas.microsoft.com/office/drawing/2014/main" id="{0484A614-EAE8-49DD-A55B-4F7E12A56E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8164" y="270077"/>
            <a:ext cx="8288629" cy="4572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Resource-Allocation Graph and  Wait-for Graph</a:t>
            </a:r>
          </a:p>
        </p:txBody>
      </p:sp>
      <p:sp>
        <p:nvSpPr>
          <p:cNvPr id="66562" name="Text Box 5">
            <a:extLst>
              <a:ext uri="{FF2B5EF4-FFF2-40B4-BE49-F238E27FC236}">
                <a16:creationId xmlns:a16="http://schemas.microsoft.com/office/drawing/2014/main" id="{FD3E6C09-91AB-4252-8558-115F273E5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7825" y="5294313"/>
            <a:ext cx="29273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/>
              <a:t>Resource-Allocation Graph</a:t>
            </a:r>
          </a:p>
        </p:txBody>
      </p:sp>
      <p:sp>
        <p:nvSpPr>
          <p:cNvPr id="66563" name="Text Box 6">
            <a:extLst>
              <a:ext uri="{FF2B5EF4-FFF2-40B4-BE49-F238E27FC236}">
                <a16:creationId xmlns:a16="http://schemas.microsoft.com/office/drawing/2014/main" id="{4DB892FA-9656-4369-B039-CF364DF80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25" y="5294313"/>
            <a:ext cx="31432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35000"/>
              </a:spcBef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  <a:cs typeface="MS PGothic" panose="020B0600070205080204" pitchFamily="34" charset="-128"/>
              </a:defRPr>
            </a:lvl1pPr>
            <a:lvl2pPr marL="742950" indent="-285750">
              <a:spcBef>
                <a:spcPct val="35000"/>
              </a:spcBef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5000"/>
              </a:spcBef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5000"/>
              </a:spcBef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5000"/>
              </a:spcBef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Helvetica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spcBef>
                <a:spcPct val="50000"/>
              </a:spcBef>
              <a:buClrTx/>
              <a:buSzTx/>
              <a:buFontTx/>
              <a:buNone/>
            </a:pPr>
            <a:r>
              <a:rPr kumimoji="0" lang="en-US" altLang="en-US"/>
              <a:t>Corresponding wait-for graph</a:t>
            </a:r>
          </a:p>
        </p:txBody>
      </p:sp>
      <p:pic>
        <p:nvPicPr>
          <p:cNvPr id="66564" name="Picture 1">
            <a:extLst>
              <a:ext uri="{FF2B5EF4-FFF2-40B4-BE49-F238E27FC236}">
                <a16:creationId xmlns:a16="http://schemas.microsoft.com/office/drawing/2014/main" id="{0B62FAF8-3075-42AC-BA0B-5BDEAC7D4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0388" y="1252538"/>
            <a:ext cx="5740400" cy="3705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>
            <a:extLst>
              <a:ext uri="{FF2B5EF4-FFF2-40B4-BE49-F238E27FC236}">
                <a16:creationId xmlns:a16="http://schemas.microsoft.com/office/drawing/2014/main" id="{20245696-9CE8-4FC7-BC3D-C43A860346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22350" y="214313"/>
            <a:ext cx="7664450" cy="576262"/>
          </a:xfrm>
        </p:spPr>
        <p:txBody>
          <a:bodyPr/>
          <a:lstStyle/>
          <a:p>
            <a:pPr eaLnBrk="1" hangingPunct="1"/>
            <a:r>
              <a:rPr lang="en-US" altLang="en-US" dirty="0"/>
              <a:t>Example of Detection Algorithm</a:t>
            </a:r>
          </a:p>
        </p:txBody>
      </p:sp>
      <p:sp>
        <p:nvSpPr>
          <p:cNvPr id="74754" name="Rectangle 3">
            <a:extLst>
              <a:ext uri="{FF2B5EF4-FFF2-40B4-BE49-F238E27FC236}">
                <a16:creationId xmlns:a16="http://schemas.microsoft.com/office/drawing/2014/main" id="{CBEDF2A5-8F09-4357-9519-FCAE0F3F3B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01700" y="1108075"/>
            <a:ext cx="8037513" cy="5121275"/>
          </a:xfrm>
        </p:spPr>
        <p:txBody>
          <a:bodyPr/>
          <a:lstStyle/>
          <a:p>
            <a:pPr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/>
              <a:t>Five processes </a:t>
            </a:r>
            <a:r>
              <a:rPr lang="en-US" altLang="en-US" b="1" i="1" dirty="0"/>
              <a:t>P</a:t>
            </a:r>
            <a:r>
              <a:rPr lang="en-US" altLang="en-US" b="1" baseline="-25000" dirty="0"/>
              <a:t>0</a:t>
            </a:r>
            <a:r>
              <a:rPr lang="en-US" altLang="en-US" dirty="0"/>
              <a:t> through </a:t>
            </a:r>
            <a:r>
              <a:rPr lang="en-US" altLang="en-US" b="1" i="1" dirty="0"/>
              <a:t>P</a:t>
            </a:r>
            <a:r>
              <a:rPr lang="en-US" altLang="en-US" b="1" baseline="-25000" dirty="0"/>
              <a:t>4</a:t>
            </a:r>
            <a:r>
              <a:rPr lang="en-US" altLang="en-US" dirty="0"/>
              <a:t>;</a:t>
            </a:r>
            <a:r>
              <a:rPr lang="en-US" altLang="en-US" baseline="-25000" dirty="0"/>
              <a:t> </a:t>
            </a:r>
            <a:r>
              <a:rPr lang="en-US" altLang="en-US" dirty="0"/>
              <a:t>three resource types </a:t>
            </a:r>
            <a:br>
              <a:rPr lang="en-US" altLang="en-US" dirty="0"/>
            </a:br>
            <a:r>
              <a:rPr lang="en-US" altLang="en-US" dirty="0"/>
              <a:t>A (7 instances), </a:t>
            </a:r>
            <a:r>
              <a:rPr lang="en-US" altLang="en-US" i="1" dirty="0"/>
              <a:t>B </a:t>
            </a:r>
            <a:r>
              <a:rPr lang="en-US" altLang="en-US" dirty="0"/>
              <a:t>(2 instances), and </a:t>
            </a:r>
            <a:r>
              <a:rPr lang="en-US" altLang="en-US" i="1" dirty="0"/>
              <a:t>C</a:t>
            </a:r>
            <a:r>
              <a:rPr lang="en-US" altLang="en-US" dirty="0"/>
              <a:t> (6 instances)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endParaRPr lang="en-US" altLang="en-US" dirty="0"/>
          </a:p>
          <a:p>
            <a:pPr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/>
              <a:t>Snapshot at time </a:t>
            </a:r>
            <a:r>
              <a:rPr lang="en-US" altLang="en-US" b="1" i="1" dirty="0"/>
              <a:t>T</a:t>
            </a:r>
            <a:r>
              <a:rPr lang="en-US" altLang="en-US" b="1" baseline="-25000" dirty="0"/>
              <a:t>0</a:t>
            </a:r>
            <a:r>
              <a:rPr lang="en-US" altLang="en-US" dirty="0"/>
              <a:t>: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/>
              <a:t>			 </a:t>
            </a:r>
            <a:r>
              <a:rPr lang="en-US" altLang="en-US" i="1" u="sng" dirty="0"/>
              <a:t>Allocation</a:t>
            </a:r>
            <a:r>
              <a:rPr lang="en-US" altLang="en-US" i="1" dirty="0"/>
              <a:t>	</a:t>
            </a:r>
            <a:r>
              <a:rPr lang="en-US" altLang="en-US" i="1" u="sng" dirty="0"/>
              <a:t>Request</a:t>
            </a:r>
            <a:r>
              <a:rPr lang="en-US" altLang="en-US" i="1" dirty="0"/>
              <a:t>	</a:t>
            </a:r>
            <a:r>
              <a:rPr lang="en-US" altLang="en-US" i="1" u="sng" dirty="0"/>
              <a:t>Available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/>
              <a:t>			</a:t>
            </a:r>
            <a:r>
              <a:rPr lang="en-US" altLang="en-US" i="1" dirty="0"/>
              <a:t>A B C 	  A B C 	A B C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/>
              <a:t>	        </a:t>
            </a:r>
            <a:r>
              <a:rPr lang="en-US" altLang="en-US" i="1" dirty="0"/>
              <a:t>P</a:t>
            </a:r>
            <a:r>
              <a:rPr lang="en-US" altLang="en-US" baseline="-25000" dirty="0"/>
              <a:t>0</a:t>
            </a:r>
            <a:r>
              <a:rPr lang="en-US" altLang="en-US" dirty="0"/>
              <a:t>	          0 1 0             0 0 0 	0 0 0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i="1" dirty="0"/>
              <a:t>             P</a:t>
            </a:r>
            <a:r>
              <a:rPr lang="en-US" altLang="en-US" baseline="-25000" dirty="0"/>
              <a:t>1</a:t>
            </a:r>
            <a:r>
              <a:rPr lang="en-US" altLang="en-US" dirty="0"/>
              <a:t>	          	2 0 0 	  2 0 2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i="1" dirty="0"/>
              <a:t>             P</a:t>
            </a:r>
            <a:r>
              <a:rPr lang="en-US" altLang="en-US" baseline="-25000" dirty="0"/>
              <a:t>2</a:t>
            </a:r>
            <a:r>
              <a:rPr lang="en-US" altLang="en-US" dirty="0"/>
              <a:t>		          3 0 3             0 0 0 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i="1" dirty="0"/>
              <a:t>             P</a:t>
            </a:r>
            <a:r>
              <a:rPr lang="en-US" altLang="en-US" baseline="-25000" dirty="0"/>
              <a:t>3</a:t>
            </a:r>
            <a:r>
              <a:rPr lang="en-US" altLang="en-US" dirty="0"/>
              <a:t>		2 1 1 	   1 0 0 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/>
              <a:t>	       </a:t>
            </a:r>
            <a:r>
              <a:rPr lang="en-US" altLang="en-US" i="1" dirty="0"/>
              <a:t>P</a:t>
            </a:r>
            <a:r>
              <a:rPr lang="en-US" altLang="en-US" baseline="-25000" dirty="0"/>
              <a:t>4	</a:t>
            </a:r>
            <a:r>
              <a:rPr lang="en-US" altLang="en-US" dirty="0"/>
              <a:t>	0 0 2 	   0 0 2</a:t>
            </a:r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endParaRPr lang="en-US" altLang="en-US" dirty="0"/>
          </a:p>
          <a:p>
            <a:pPr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r>
              <a:rPr lang="en-US" altLang="en-US" dirty="0"/>
              <a:t>Sequence &lt;</a:t>
            </a:r>
            <a:r>
              <a:rPr lang="en-US" altLang="en-US" b="1" i="1" dirty="0"/>
              <a:t>P</a:t>
            </a:r>
            <a:r>
              <a:rPr lang="en-US" altLang="en-US" b="1" i="1" baseline="-25000" dirty="0"/>
              <a:t>0</a:t>
            </a:r>
            <a:r>
              <a:rPr lang="en-US" altLang="en-US" b="1" i="1" dirty="0"/>
              <a:t>, P</a:t>
            </a:r>
            <a:r>
              <a:rPr lang="en-US" altLang="en-US" b="1" i="1" baseline="-25000" dirty="0"/>
              <a:t>2</a:t>
            </a:r>
            <a:r>
              <a:rPr lang="en-US" altLang="en-US" b="1" i="1" dirty="0"/>
              <a:t>, P</a:t>
            </a:r>
            <a:r>
              <a:rPr lang="en-US" altLang="en-US" b="1" i="1" baseline="-25000" dirty="0"/>
              <a:t>3</a:t>
            </a:r>
            <a:r>
              <a:rPr lang="en-US" altLang="en-US" b="1" i="1" dirty="0"/>
              <a:t>, P</a:t>
            </a:r>
            <a:r>
              <a:rPr lang="en-US" altLang="en-US" b="1" i="1" baseline="-25000" dirty="0"/>
              <a:t>1</a:t>
            </a:r>
            <a:r>
              <a:rPr lang="en-US" altLang="en-US" b="1" i="1" dirty="0"/>
              <a:t>, P</a:t>
            </a:r>
            <a:r>
              <a:rPr lang="en-US" altLang="en-US" b="1" i="1" baseline="-25000" dirty="0"/>
              <a:t>4</a:t>
            </a:r>
            <a:r>
              <a:rPr lang="en-US" altLang="en-US" dirty="0"/>
              <a:t>&gt; will result in </a:t>
            </a:r>
            <a:r>
              <a:rPr lang="en-US" altLang="en-US" b="1" i="1" dirty="0"/>
              <a:t>Finish[i] = true </a:t>
            </a:r>
            <a:r>
              <a:rPr lang="en-US" altLang="en-US" dirty="0"/>
              <a:t>for all </a:t>
            </a:r>
            <a:r>
              <a:rPr lang="en-US" altLang="en-US" b="1" i="1" dirty="0"/>
              <a:t>i</a:t>
            </a:r>
            <a:endParaRPr lang="en-US" altLang="en-US" b="1" dirty="0"/>
          </a:p>
          <a:p>
            <a:pPr>
              <a:buFont typeface="Monotype Sorts" pitchFamily="-84" charset="2"/>
              <a:buNone/>
              <a:tabLst>
                <a:tab pos="1428750" algn="l"/>
                <a:tab pos="2338388" algn="ctr"/>
                <a:tab pos="3594100" algn="ctr"/>
                <a:tab pos="4921250" algn="ctr"/>
              </a:tabLst>
            </a:pPr>
            <a:endParaRPr lang="en-US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2">
            <a:extLst>
              <a:ext uri="{FF2B5EF4-FFF2-40B4-BE49-F238E27FC236}">
                <a16:creationId xmlns:a16="http://schemas.microsoft.com/office/drawing/2014/main" id="{1AC46895-F09F-4AA8-B270-CB5567B1C5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16731" y="359230"/>
            <a:ext cx="8588375" cy="4572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Recovery from Deadlock</a:t>
            </a:r>
          </a:p>
        </p:txBody>
      </p:sp>
      <p:sp>
        <p:nvSpPr>
          <p:cNvPr id="80898" name="Rectangle 3">
            <a:extLst>
              <a:ext uri="{FF2B5EF4-FFF2-40B4-BE49-F238E27FC236}">
                <a16:creationId xmlns:a16="http://schemas.microsoft.com/office/drawing/2014/main" id="{38916639-ABF6-4FC4-8E81-7F4537AFC9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63613" y="1108075"/>
            <a:ext cx="7694612" cy="4530725"/>
          </a:xfrm>
        </p:spPr>
        <p:txBody>
          <a:bodyPr/>
          <a:lstStyle/>
          <a:p>
            <a:r>
              <a:rPr lang="en-US" altLang="en-US" dirty="0"/>
              <a:t>In which order should we choose to abort?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/>
              <a:t>Priority of the process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/>
              <a:t>How long process has computed, and how much longer to completion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/>
              <a:t>Resources the process has used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/>
              <a:t>Resources process needs to complete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/>
              <a:t>How many processes will need to be terminated</a:t>
            </a:r>
          </a:p>
          <a:p>
            <a:pPr marL="800100" lvl="1" indent="-342900">
              <a:buFont typeface="Arial" panose="020B0604020202020204" pitchFamily="34" charset="0"/>
              <a:buAutoNum type="arabicPeriod"/>
            </a:pPr>
            <a:r>
              <a:rPr lang="en-US" altLang="en-US" dirty="0"/>
              <a:t>Is process interactive or batch?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A35E9-ADE9-43C4-ABFE-1BBD5D9F8246}"/>
              </a:ext>
            </a:extLst>
          </p:cNvPr>
          <p:cNvSpPr txBox="1"/>
          <p:nvPr/>
        </p:nvSpPr>
        <p:spPr>
          <a:xfrm>
            <a:off x="963613" y="4281438"/>
            <a:ext cx="460022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b="1" dirty="0"/>
              <a:t>Selecting a victim </a:t>
            </a:r>
            <a:r>
              <a:rPr lang="en-US" altLang="en-US" dirty="0"/>
              <a:t>– minimize cost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b="1" dirty="0"/>
              <a:t>Rollback</a:t>
            </a:r>
            <a:r>
              <a:rPr lang="en-US" altLang="en-US" dirty="0"/>
              <a:t> – return to some safe state, restart process for that state</a:t>
            </a:r>
            <a:br>
              <a:rPr lang="en-US" altLang="en-US" dirty="0"/>
            </a:br>
            <a:endParaRPr lang="en-US" altLang="en-US" dirty="0"/>
          </a:p>
          <a:p>
            <a:r>
              <a:rPr lang="en-US" altLang="en-US" b="1" dirty="0"/>
              <a:t>Starvation</a:t>
            </a:r>
            <a:r>
              <a:rPr lang="en-US" altLang="en-US" dirty="0"/>
              <a:t> –  same process may always be picked as victim, include number of rollback in cost factor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2">
            <a:extLst>
              <a:ext uri="{FF2B5EF4-FFF2-40B4-BE49-F238E27FC236}">
                <a16:creationId xmlns:a16="http://schemas.microsoft.com/office/drawing/2014/main" id="{3030AF7D-20DF-4721-ADDB-52BDFA1CE74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814388"/>
            <a:ext cx="7772400" cy="2127250"/>
          </a:xfrm>
        </p:spPr>
        <p:txBody>
          <a:bodyPr/>
          <a:lstStyle/>
          <a:p>
            <a:pPr eaLnBrk="1" hangingPunct="1"/>
            <a:r>
              <a:rPr lang="en-US" altLang="en-US"/>
              <a:t>End of Chapter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F80675EAF67442B1D1EA54FF84AF10" ma:contentTypeVersion="6" ma:contentTypeDescription="Create a new document." ma:contentTypeScope="" ma:versionID="a7999b2591f84274ce375daeb9aa90ef">
  <xsd:schema xmlns:xsd="http://www.w3.org/2001/XMLSchema" xmlns:xs="http://www.w3.org/2001/XMLSchema" xmlns:p="http://schemas.microsoft.com/office/2006/metadata/properties" xmlns:ns2="3ae5e70c-2bd4-4125-adfe-471def14c0a0" xmlns:ns3="90cc77f0-f4c7-4f89-9ab4-8f3a1487e8b0" targetNamespace="http://schemas.microsoft.com/office/2006/metadata/properties" ma:root="true" ma:fieldsID="bfe2ffb222d095e610a3ee9c7fd0d8ad" ns2:_="" ns3:_="">
    <xsd:import namespace="3ae5e70c-2bd4-4125-adfe-471def14c0a0"/>
    <xsd:import namespace="90cc77f0-f4c7-4f89-9ab4-8f3a1487e8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e5e70c-2bd4-4125-adfe-471def14c0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cc77f0-f4c7-4f89-9ab4-8f3a1487e8b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DF101CB-74E0-4966-A42F-3CA9141B2840}"/>
</file>

<file path=customXml/itemProps2.xml><?xml version="1.0" encoding="utf-8"?>
<ds:datastoreItem xmlns:ds="http://schemas.openxmlformats.org/officeDocument/2006/customXml" ds:itemID="{0D45584D-DA91-4C17-9F67-EC1E1CEE8130}"/>
</file>

<file path=customXml/itemProps3.xml><?xml version="1.0" encoding="utf-8"?>
<ds:datastoreItem xmlns:ds="http://schemas.openxmlformats.org/officeDocument/2006/customXml" ds:itemID="{C3E48B27-5DCA-473E-94A0-0720F2915EF0}"/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17372</TotalTime>
  <Words>554</Words>
  <Application>Microsoft Office PowerPoint</Application>
  <PresentationFormat>On-screen Show (4:3)</PresentationFormat>
  <Paragraphs>120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Courier New</vt:lpstr>
      <vt:lpstr>Helvetica</vt:lpstr>
      <vt:lpstr>Monotype Sorts</vt:lpstr>
      <vt:lpstr>Times New Roman</vt:lpstr>
      <vt:lpstr>Verdana</vt:lpstr>
      <vt:lpstr>Webdings</vt:lpstr>
      <vt:lpstr>Wingdings</vt:lpstr>
      <vt:lpstr>os-8</vt:lpstr>
      <vt:lpstr>Chapter 8:  Deadlocks</vt:lpstr>
      <vt:lpstr>Outline</vt:lpstr>
      <vt:lpstr>Deadlock (Gridlock)</vt:lpstr>
      <vt:lpstr>Resource Allocation Graph</vt:lpstr>
      <vt:lpstr>Conditions for Deadlock</vt:lpstr>
      <vt:lpstr>Graph with a Cycle But no Deadlock</vt:lpstr>
      <vt:lpstr>Deadlock Prevention</vt:lpstr>
      <vt:lpstr>Deadlock Prevention</vt:lpstr>
      <vt:lpstr>Deadlock Prevention</vt:lpstr>
      <vt:lpstr>Deadlock Avoidance</vt:lpstr>
      <vt:lpstr>Resource-Allocation Graph</vt:lpstr>
      <vt:lpstr>Unsafe State In Resource-Allocation Graph</vt:lpstr>
      <vt:lpstr>Data Structures for the Banker’s Algorithm </vt:lpstr>
      <vt:lpstr>Banker’s Algorithms Explained</vt:lpstr>
      <vt:lpstr>Resource-Allocation Graph and  Wait-for Graph</vt:lpstr>
      <vt:lpstr>Example of Detection Algorithm</vt:lpstr>
      <vt:lpstr>Recovery from Deadlock</vt:lpstr>
      <vt:lpstr>End of Chapter 8</vt:lpstr>
    </vt:vector>
  </TitlesOfParts>
  <Company>Lucent Technologies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DILL, RICHARD Maj USAF AETC AFIT/ENG</cp:lastModifiedBy>
  <cp:revision>253</cp:revision>
  <cp:lastPrinted>2013-09-10T17:57:57Z</cp:lastPrinted>
  <dcterms:created xsi:type="dcterms:W3CDTF">2011-01-13T23:43:38Z</dcterms:created>
  <dcterms:modified xsi:type="dcterms:W3CDTF">2021-07-23T20:50:00Z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0x0101003CF80675EAF67442B1D1EA54FF84AF10</vt:lpwstr>
  </property>
</Properties>
</file>